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Roboto"/>
      <p:regular r:id="rId70"/>
      <p:bold r:id="rId71"/>
      <p:italic r:id="rId72"/>
      <p:boldItalic r:id="rId73"/>
    </p:embeddedFont>
    <p:embeddedFont>
      <p:font typeface="Roboto Mon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6.xml"/><Relationship Id="rId75" Type="http://schemas.openxmlformats.org/officeDocument/2006/relationships/font" Target="fonts/RobotoMono-bold.fntdata"/><Relationship Id="rId30" Type="http://schemas.openxmlformats.org/officeDocument/2006/relationships/slide" Target="slides/slide25.xml"/><Relationship Id="rId74" Type="http://schemas.openxmlformats.org/officeDocument/2006/relationships/font" Target="fonts/RobotoMono-regular.fntdata"/><Relationship Id="rId33" Type="http://schemas.openxmlformats.org/officeDocument/2006/relationships/slide" Target="slides/slide28.xml"/><Relationship Id="rId77" Type="http://schemas.openxmlformats.org/officeDocument/2006/relationships/font" Target="fonts/RobotoMono-boldItalic.fntdata"/><Relationship Id="rId32" Type="http://schemas.openxmlformats.org/officeDocument/2006/relationships/slide" Target="slides/slide27.xml"/><Relationship Id="rId76" Type="http://schemas.openxmlformats.org/officeDocument/2006/relationships/font" Target="fonts/RobotoMono-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corgiredirector?site=https%3A%2F%2Fdata.vision.ee.ethz.ch%2Fcvl%2Fdatasets_extra%2Ffood-101%2Fstatic%2Fbossard_eccv14_food-101.pdf" TargetMode="External"/><Relationship Id="rId3" Type="http://schemas.openxmlformats.org/officeDocument/2006/relationships/hyperlink" Target="https://colab.research.google.com/corgiredirector?site=https%3A%2F%2Fmedium.com%2F%40williamkoehrsen%2Frandom-forest-simple-explanation-377895a60d2d" TargetMode="External"/><Relationship Id="rId4" Type="http://schemas.openxmlformats.org/officeDocument/2006/relationships/hyperlink" Target="https://colab.research.google.com/corgiredirector?site=https%3A%2F%2Fpoloclub.github.io%2Fcnn-explainer%2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corgiredirector?site=https%3A%2F%2Fwww.tensorflow.org%2Fapi_docs%2Fpython%2Ftf%2Fkeras%2Fpreprocessing%2Fimage%2FImageDataGenerator" TargetMode="External"/><Relationship Id="rId3" Type="http://schemas.openxmlformats.org/officeDocument/2006/relationships/hyperlink" Target="https://colab.research.google.com/corgiredirector?site=https%3A%2F%2Fwww.tensorflow.org%2Fapi_docs%2Fpython%2Ftf%2Fkeras%2Fpreprocessing%2Fimage%2FImageDataGenerator%23flow_from_directory" TargetMode="External"/><Relationship Id="rId4" Type="http://schemas.openxmlformats.org/officeDocument/2006/relationships/hyperlink" Target="https://colab.research.google.com/corgiredirector?site=https%3A%2F%2Fwww.tensorflow.org%2Fapi_docs%2Fpython%2Ftf%2Fkeras%2Flayers%2FConv2D" TargetMode="External"/><Relationship Id="rId5" Type="http://schemas.openxmlformats.org/officeDocument/2006/relationships/hyperlink" Target="https://colab.research.google.com/corgiredirector?site=https%3A%2F%2Fwww.tensorflow.org%2Fapi_docs%2Fpython%2Ftf%2Fkeras%2Flayers%2FMaxPool2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corgiredirector?site=https%3A%2F%2Fwww.image-net.org%2F" TargetMode="External"/><Relationship Id="rId3" Type="http://schemas.openxmlformats.org/officeDocument/2006/relationships/hyperlink" Target="https://colab.research.google.com/corgiredirector?site=https%3A%2F%2Fpoloclub.github.io%2Fcnn-explainer%2F"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corgiredirector?site=https%3A%2F%2Fwww.tensorflow.org%2Fapi_docs%2Fpython%2Ftf%2Fkeras%2Fpreprocessing%2Fimage%2FImageDataGenerator"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corgiredirector?site=https%3A%2F%2Fwww.tensorflow.org%2Fapi_docs%2Fpython%2Ftf%2Fkeras%2Flayers"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corgiredirector?site=https%3A%2F%2Fwww.tensorflow.org%2Fapi_docs%2Fpython%2Ftf%2Fkeras%2Fcallbacks%2FModelCheckpoint" TargetMode="External"/><Relationship Id="rId3" Type="http://schemas.openxmlformats.org/officeDocument/2006/relationships/hyperlink" Target="https://colab.research.google.com/corgiredirector?site=https%3A%2F%2Fwww.tensorflow.org%2Ftutorials%2Fkeras%2Fsave_and_load%23save_the_entire_model" TargetMode="External"/><Relationship Id="rId4" Type="http://schemas.openxmlformats.org/officeDocument/2006/relationships/hyperlink" Target="https://colab.research.google.com/corgiredirector?site=https%3A%2F%2Fwww.tensorflow.org%2Ftutorials%2Fkeras%2Fsave_and_load%23manually_save_weight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corgiredirector?site=https%3A%2F%2Fen.wikipedia.org%2Fwiki%2FRGB_color_mode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81ee481e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81ee481e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73826ceb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73826ceb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Convolutional neural networks are no different to other kinds of deep learning neural networks in the fact they can be created in many different ways. What you see below are some components you'd expect to find in a traditional CNN.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73826ceb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73826ceb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73826ceb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73826ce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convolution layer is the core building block of the CNN. It carries the main portion of the network’s computational load.</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This layer performs a dot product between two matrices, where one matrix is the set of learnable parameters otherwise known as a kernel, and the other matrix is the restricted portion of the receptive field. The kernel is spatially smaller than an image but is more in-depth. This means that, if the image is composed of three (RGB) channels, the kernel height and width will be spatially small, but the depth extends up to all three channels.</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b73826ceb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b73826ceb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During the forward pass, the kernel slides across the height and width of the image-producing the image representation of that receptive region. This produces a two-dimensional representation of the image known as an activation map that gives the response of the kernel at each spatial position of the image. The sliding size of the kernel is called a stride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73826ceb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73826ceb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pooling layer replaces the output of the network at certain locations by deriving a summary statistic of the nearby outputs. </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most popular process is max pooling, which reports the maximum output from the neighborhood.</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rPr lang="en" sz="1500">
                <a:solidFill>
                  <a:srgbClr val="202124"/>
                </a:solidFill>
                <a:highlight>
                  <a:srgbClr val="FFFFFF"/>
                </a:highlight>
              </a:rPr>
              <a:t>By downsampling the input, max pooling significantly reduces the number of parameters and computations in the network, thus speeding up the learning process and reducing the risk of overfitting. Noise Suppression: Max pooling helps to suppress noise in the input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b73826ceb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b73826ceb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73826ceb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b73826ceb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We've checked out our data and found there's 750 training images, as well as 250 test images per class and they're all of various different shapes.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It's time to jump straight in the deep end.</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Reading the </a:t>
            </a:r>
            <a:r>
              <a:rPr lang="en" sz="1200" u="sng">
                <a:solidFill>
                  <a:schemeClr val="hlink"/>
                </a:solidFill>
                <a:highlight>
                  <a:srgbClr val="FFFFFF"/>
                </a:highlight>
                <a:latin typeface="Roboto"/>
                <a:ea typeface="Roboto"/>
                <a:cs typeface="Roboto"/>
                <a:sym typeface="Roboto"/>
                <a:hlinkClick r:id="rId2"/>
              </a:rPr>
              <a:t>original dataset authors paper</a:t>
            </a:r>
            <a:r>
              <a:rPr lang="en" sz="1200">
                <a:solidFill>
                  <a:srgbClr val="212121"/>
                </a:solidFill>
                <a:highlight>
                  <a:srgbClr val="FFFFFF"/>
                </a:highlight>
                <a:latin typeface="Roboto"/>
                <a:ea typeface="Roboto"/>
                <a:cs typeface="Roboto"/>
                <a:sym typeface="Roboto"/>
              </a:rPr>
              <a:t>, we see they used a </a:t>
            </a:r>
            <a:r>
              <a:rPr lang="en" sz="1200" u="sng">
                <a:solidFill>
                  <a:schemeClr val="hlink"/>
                </a:solidFill>
                <a:highlight>
                  <a:srgbClr val="FFFFFF"/>
                </a:highlight>
                <a:latin typeface="Roboto"/>
                <a:ea typeface="Roboto"/>
                <a:cs typeface="Roboto"/>
                <a:sym typeface="Roboto"/>
                <a:hlinkClick r:id="rId3"/>
              </a:rPr>
              <a:t>Random Forest machine learning model</a:t>
            </a:r>
            <a:r>
              <a:rPr lang="en" sz="1200">
                <a:solidFill>
                  <a:srgbClr val="212121"/>
                </a:solidFill>
                <a:highlight>
                  <a:srgbClr val="FFFFFF"/>
                </a:highlight>
                <a:latin typeface="Roboto"/>
                <a:ea typeface="Roboto"/>
                <a:cs typeface="Roboto"/>
                <a:sym typeface="Roboto"/>
              </a:rPr>
              <a:t> and averaged 50.76% accuracy at predicting what different foods different images had in them.</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From now on, that 50.76% will be our baseline.</a:t>
            </a:r>
            <a:endParaRPr sz="1200">
              <a:solidFill>
                <a:srgbClr val="212121"/>
              </a:solidFill>
              <a:highlight>
                <a:srgbClr val="FFFFFF"/>
              </a:highlight>
              <a:latin typeface="Roboto"/>
              <a:ea typeface="Roboto"/>
              <a:cs typeface="Roboto"/>
              <a:sym typeface="Roboto"/>
            </a:endParaRPr>
          </a:p>
          <a:p>
            <a:pPr indent="0" lvl="0" marL="279400" marR="66040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 </a:t>
            </a:r>
            <a:r>
              <a:rPr b="1" lang="en" sz="1200">
                <a:solidFill>
                  <a:srgbClr val="212121"/>
                </a:solidFill>
                <a:highlight>
                  <a:srgbClr val="FFFFFF"/>
                </a:highlight>
                <a:latin typeface="Roboto"/>
                <a:ea typeface="Roboto"/>
                <a:cs typeface="Roboto"/>
                <a:sym typeface="Roboto"/>
              </a:rPr>
              <a:t>Note:</a:t>
            </a:r>
            <a:r>
              <a:rPr lang="en" sz="1200">
                <a:solidFill>
                  <a:srgbClr val="212121"/>
                </a:solidFill>
                <a:highlight>
                  <a:srgbClr val="FFFFFF"/>
                </a:highlight>
                <a:latin typeface="Roboto"/>
                <a:ea typeface="Roboto"/>
                <a:cs typeface="Roboto"/>
                <a:sym typeface="Roboto"/>
              </a:rPr>
              <a:t> A </a:t>
            </a:r>
            <a:r>
              <a:rPr b="1" lang="en" sz="1200">
                <a:solidFill>
                  <a:srgbClr val="212121"/>
                </a:solidFill>
                <a:highlight>
                  <a:srgbClr val="FFFFFF"/>
                </a:highlight>
                <a:latin typeface="Roboto"/>
                <a:ea typeface="Roboto"/>
                <a:cs typeface="Roboto"/>
                <a:sym typeface="Roboto"/>
              </a:rPr>
              <a:t>baseline</a:t>
            </a:r>
            <a:r>
              <a:rPr lang="en" sz="1200">
                <a:solidFill>
                  <a:srgbClr val="212121"/>
                </a:solidFill>
                <a:highlight>
                  <a:srgbClr val="FFFFFF"/>
                </a:highlight>
                <a:latin typeface="Roboto"/>
                <a:ea typeface="Roboto"/>
                <a:cs typeface="Roboto"/>
                <a:sym typeface="Roboto"/>
              </a:rPr>
              <a:t> is a score or evaluation metric you want to try and beat. Usually you'll start with a simple model, create a baseline and try to beat it by increasing the complexity of the model. A really fun way to learn machine learning is to find some kind of modelling paper with a published result and try to beat it.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code in the following cell replicates and end-to-end way to model our </a:t>
            </a:r>
            <a:r>
              <a:rPr lang="en">
                <a:solidFill>
                  <a:srgbClr val="212121"/>
                </a:solidFill>
                <a:highlight>
                  <a:srgbClr val="FFFFFF"/>
                </a:highlight>
                <a:latin typeface="Roboto Mono"/>
                <a:ea typeface="Roboto Mono"/>
                <a:cs typeface="Roboto Mono"/>
                <a:sym typeface="Roboto Mono"/>
              </a:rPr>
              <a:t>pizza_steak</a:t>
            </a:r>
            <a:r>
              <a:rPr lang="en" sz="1200">
                <a:solidFill>
                  <a:srgbClr val="212121"/>
                </a:solidFill>
                <a:highlight>
                  <a:srgbClr val="FFFFFF"/>
                </a:highlight>
                <a:latin typeface="Roboto"/>
                <a:ea typeface="Roboto"/>
                <a:cs typeface="Roboto"/>
                <a:sym typeface="Roboto"/>
              </a:rPr>
              <a:t> dataset with a convolutional neural network (CNN) using the components listed above.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There will be a bunch of things you might not recognize but step through the code yourself and see if you can figure out what it's doing.</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We'll go through each of the steps later on in the notebook.</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For reference, the model we're using replicates TinyVGG, the computer vision architecture which fuels the </a:t>
            </a:r>
            <a:r>
              <a:rPr lang="en" sz="1200" u="sng">
                <a:solidFill>
                  <a:schemeClr val="hlink"/>
                </a:solidFill>
                <a:highlight>
                  <a:srgbClr val="FFFFFF"/>
                </a:highlight>
                <a:latin typeface="Roboto"/>
                <a:ea typeface="Roboto"/>
                <a:cs typeface="Roboto"/>
                <a:sym typeface="Roboto"/>
                <a:hlinkClick r:id="rId4"/>
              </a:rPr>
              <a:t>CNN explainer webpage</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73826ceb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b73826ceb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73826ceb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73826ceb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Now there are a few new things here we haven't discussed, namely:</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a:t>
            </a:r>
            <a:r>
              <a:rPr lang="en" u="sng">
                <a:solidFill>
                  <a:srgbClr val="0000EE"/>
                </a:solidFill>
                <a:highlight>
                  <a:srgbClr val="FFFFFF"/>
                </a:highlight>
                <a:latin typeface="Roboto Mono"/>
                <a:ea typeface="Roboto Mono"/>
                <a:cs typeface="Roboto Mono"/>
                <a:sym typeface="Roboto Mono"/>
                <a:hlinkClick r:id="rId2">
                  <a:extLst>
                    <a:ext uri="{A12FA001-AC4F-418D-AE19-62706E023703}">
                      <ahyp:hlinkClr val="tx"/>
                    </a:ext>
                  </a:extLst>
                </a:hlinkClick>
              </a:rPr>
              <a:t>ImageDataGenerator</a:t>
            </a:r>
            <a:r>
              <a:rPr lang="en" sz="1200">
                <a:solidFill>
                  <a:srgbClr val="212121"/>
                </a:solidFill>
                <a:highlight>
                  <a:srgbClr val="FFFFFF"/>
                </a:highlight>
                <a:latin typeface="Roboto"/>
                <a:ea typeface="Roboto"/>
                <a:cs typeface="Roboto"/>
                <a:sym typeface="Roboto"/>
              </a:rPr>
              <a:t> class and the </a:t>
            </a:r>
            <a:r>
              <a:rPr lang="en">
                <a:solidFill>
                  <a:srgbClr val="212121"/>
                </a:solidFill>
                <a:highlight>
                  <a:srgbClr val="FFFFFF"/>
                </a:highlight>
                <a:latin typeface="Roboto Mono"/>
                <a:ea typeface="Roboto Mono"/>
                <a:cs typeface="Roboto Mono"/>
                <a:sym typeface="Roboto Mono"/>
              </a:rPr>
              <a:t>rescale</a:t>
            </a:r>
            <a:r>
              <a:rPr lang="en" sz="1200">
                <a:solidFill>
                  <a:srgbClr val="212121"/>
                </a:solidFill>
                <a:highlight>
                  <a:srgbClr val="FFFFFF"/>
                </a:highlight>
                <a:latin typeface="Roboto"/>
                <a:ea typeface="Roboto"/>
                <a:cs typeface="Roboto"/>
                <a:sym typeface="Roboto"/>
              </a:rPr>
              <a:t> parameter</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a:t>
            </a:r>
            <a:r>
              <a:rPr lang="en" u="sng">
                <a:solidFill>
                  <a:srgbClr val="0000EE"/>
                </a:solidFill>
                <a:highlight>
                  <a:srgbClr val="FFFFFF"/>
                </a:highlight>
                <a:latin typeface="Roboto Mono"/>
                <a:ea typeface="Roboto Mono"/>
                <a:cs typeface="Roboto Mono"/>
                <a:sym typeface="Roboto Mono"/>
                <a:hlinkClick r:id="rId3">
                  <a:extLst>
                    <a:ext uri="{A12FA001-AC4F-418D-AE19-62706E023703}">
                      <ahyp:hlinkClr val="tx"/>
                    </a:ext>
                  </a:extLst>
                </a:hlinkClick>
              </a:rPr>
              <a:t>flow_from_directory()</a:t>
            </a:r>
            <a:r>
              <a:rPr lang="en" sz="1200">
                <a:solidFill>
                  <a:srgbClr val="212121"/>
                </a:solidFill>
                <a:highlight>
                  <a:srgbClr val="FFFFFF"/>
                </a:highlight>
                <a:latin typeface="Roboto"/>
                <a:ea typeface="Roboto"/>
                <a:cs typeface="Roboto"/>
                <a:sym typeface="Roboto"/>
              </a:rPr>
              <a:t> method</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a:t>
            </a:r>
            <a:r>
              <a:rPr lang="en">
                <a:solidFill>
                  <a:srgbClr val="212121"/>
                </a:solidFill>
                <a:highlight>
                  <a:srgbClr val="FFFFFF"/>
                </a:highlight>
                <a:latin typeface="Roboto Mono"/>
                <a:ea typeface="Roboto Mono"/>
                <a:cs typeface="Roboto Mono"/>
                <a:sym typeface="Roboto Mono"/>
              </a:rPr>
              <a:t>batch_size</a:t>
            </a:r>
            <a:r>
              <a:rPr lang="en" sz="1200">
                <a:solidFill>
                  <a:srgbClr val="212121"/>
                </a:solidFill>
                <a:highlight>
                  <a:srgbClr val="FFFFFF"/>
                </a:highlight>
                <a:latin typeface="Roboto"/>
                <a:ea typeface="Roboto"/>
                <a:cs typeface="Roboto"/>
                <a:sym typeface="Roboto"/>
              </a:rPr>
              <a:t> parameter: It is the hyperparameter that defines the number of samples to work through before updating the internal model parameters</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a:t>
            </a:r>
            <a:r>
              <a:rPr lang="en">
                <a:solidFill>
                  <a:srgbClr val="212121"/>
                </a:solidFill>
                <a:highlight>
                  <a:srgbClr val="FFFFFF"/>
                </a:highlight>
                <a:latin typeface="Roboto Mono"/>
                <a:ea typeface="Roboto Mono"/>
                <a:cs typeface="Roboto Mono"/>
                <a:sym typeface="Roboto Mono"/>
              </a:rPr>
              <a:t>target_size</a:t>
            </a:r>
            <a:r>
              <a:rPr lang="en" sz="1200">
                <a:solidFill>
                  <a:srgbClr val="212121"/>
                </a:solidFill>
                <a:highlight>
                  <a:srgbClr val="FFFFFF"/>
                </a:highlight>
                <a:latin typeface="Roboto"/>
                <a:ea typeface="Roboto"/>
                <a:cs typeface="Roboto"/>
                <a:sym typeface="Roboto"/>
              </a:rPr>
              <a:t> parameter</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u="sng">
                <a:solidFill>
                  <a:srgbClr val="0000EE"/>
                </a:solidFill>
                <a:highlight>
                  <a:srgbClr val="FFFFFF"/>
                </a:highlight>
                <a:latin typeface="Roboto Mono"/>
                <a:ea typeface="Roboto Mono"/>
                <a:cs typeface="Roboto Mono"/>
                <a:sym typeface="Roboto Mono"/>
                <a:hlinkClick r:id="rId4">
                  <a:extLst>
                    <a:ext uri="{A12FA001-AC4F-418D-AE19-62706E023703}">
                      <ahyp:hlinkClr val="tx"/>
                    </a:ext>
                  </a:extLst>
                </a:hlinkClick>
              </a:rPr>
              <a:t>Conv2D</a:t>
            </a:r>
            <a:r>
              <a:rPr lang="en" sz="1200">
                <a:solidFill>
                  <a:srgbClr val="212121"/>
                </a:solidFill>
                <a:highlight>
                  <a:srgbClr val="FFFFFF"/>
                </a:highlight>
                <a:latin typeface="Roboto"/>
                <a:ea typeface="Roboto"/>
                <a:cs typeface="Roboto"/>
                <a:sym typeface="Roboto"/>
              </a:rPr>
              <a:t> layers (and the parameters which come with them)</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u="sng">
                <a:solidFill>
                  <a:srgbClr val="0000EE"/>
                </a:solidFill>
                <a:highlight>
                  <a:srgbClr val="FFFFFF"/>
                </a:highlight>
                <a:latin typeface="Roboto Mono"/>
                <a:ea typeface="Roboto Mono"/>
                <a:cs typeface="Roboto Mono"/>
                <a:sym typeface="Roboto Mono"/>
                <a:hlinkClick r:id="rId5">
                  <a:extLst>
                    <a:ext uri="{A12FA001-AC4F-418D-AE19-62706E023703}">
                      <ahyp:hlinkClr val="tx"/>
                    </a:ext>
                  </a:extLst>
                </a:hlinkClick>
              </a:rPr>
              <a:t>MaxPool2D</a:t>
            </a:r>
            <a:r>
              <a:rPr lang="en" sz="1200">
                <a:solidFill>
                  <a:srgbClr val="212121"/>
                </a:solidFill>
                <a:highlight>
                  <a:srgbClr val="FFFFFF"/>
                </a:highlight>
                <a:latin typeface="Roboto"/>
                <a:ea typeface="Roboto"/>
                <a:cs typeface="Roboto"/>
                <a:sym typeface="Roboto"/>
              </a:rPr>
              <a:t> layers (and their parameters).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a:t>
            </a:r>
            <a:r>
              <a:rPr lang="en">
                <a:solidFill>
                  <a:srgbClr val="212121"/>
                </a:solidFill>
                <a:highlight>
                  <a:srgbClr val="FFFFFF"/>
                </a:highlight>
                <a:latin typeface="Roboto Mono"/>
                <a:ea typeface="Roboto Mono"/>
                <a:cs typeface="Roboto Mono"/>
                <a:sym typeface="Roboto Mono"/>
              </a:rPr>
              <a:t>steps_per_epoch</a:t>
            </a:r>
            <a:r>
              <a:rPr lang="en" sz="1200">
                <a:solidFill>
                  <a:srgbClr val="212121"/>
                </a:solidFill>
                <a:highlight>
                  <a:srgbClr val="FFFFFF"/>
                </a:highlight>
                <a:latin typeface="Roboto"/>
                <a:ea typeface="Roboto"/>
                <a:cs typeface="Roboto"/>
                <a:sym typeface="Roboto"/>
              </a:rPr>
              <a:t> and </a:t>
            </a:r>
            <a:r>
              <a:rPr lang="en">
                <a:solidFill>
                  <a:srgbClr val="212121"/>
                </a:solidFill>
                <a:highlight>
                  <a:srgbClr val="FFFFFF"/>
                </a:highlight>
                <a:latin typeface="Roboto Mono"/>
                <a:ea typeface="Roboto Mono"/>
                <a:cs typeface="Roboto Mono"/>
                <a:sym typeface="Roboto Mono"/>
              </a:rPr>
              <a:t>validation_steps</a:t>
            </a:r>
            <a:r>
              <a:rPr lang="en" sz="1200">
                <a:solidFill>
                  <a:srgbClr val="212121"/>
                </a:solidFill>
                <a:highlight>
                  <a:srgbClr val="FFFFFF"/>
                </a:highlight>
                <a:latin typeface="Roboto"/>
                <a:ea typeface="Roboto"/>
                <a:cs typeface="Roboto"/>
                <a:sym typeface="Roboto"/>
              </a:rPr>
              <a:t> parameters in the </a:t>
            </a:r>
            <a:r>
              <a:rPr lang="en">
                <a:solidFill>
                  <a:srgbClr val="212121"/>
                </a:solidFill>
                <a:highlight>
                  <a:srgbClr val="FFFFFF"/>
                </a:highlight>
                <a:latin typeface="Roboto Mono"/>
                <a:ea typeface="Roboto Mono"/>
                <a:cs typeface="Roboto Mono"/>
                <a:sym typeface="Roboto Mono"/>
              </a:rPr>
              <a:t>fit()</a:t>
            </a:r>
            <a:r>
              <a:rPr lang="en" sz="1200">
                <a:solidFill>
                  <a:srgbClr val="212121"/>
                </a:solidFill>
                <a:highlight>
                  <a:srgbClr val="FFFFFF"/>
                </a:highlight>
                <a:latin typeface="Roboto"/>
                <a:ea typeface="Roboto"/>
                <a:cs typeface="Roboto"/>
                <a:sym typeface="Roboto"/>
              </a:rPr>
              <a:t> function</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73826ceb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73826ceb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After 5 epochs, our model beat the baseline score of 50.76% accuracy (our model got ~85% accuaracy on the training set and ~85% accuracy on the test set).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However, our model only went through a binary classificaiton problem rather than all of the 101 classes in the Food101 dataset, so we can't directly compare these metrics. That being said, the results so far show that our model is learning something.</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rPr b="1" lang="en" sz="1200">
                <a:solidFill>
                  <a:srgbClr val="212121"/>
                </a:solidFill>
                <a:highlight>
                  <a:srgbClr val="FFFFFF"/>
                </a:highlight>
                <a:latin typeface="Roboto"/>
                <a:ea typeface="Roboto"/>
                <a:cs typeface="Roboto"/>
                <a:sym typeface="Roboto"/>
              </a:rPr>
              <a:t>Note:</a:t>
            </a:r>
            <a:r>
              <a:rPr lang="en" sz="1200">
                <a:solidFill>
                  <a:srgbClr val="212121"/>
                </a:solidFill>
                <a:highlight>
                  <a:srgbClr val="FFFFFF"/>
                </a:highlight>
                <a:latin typeface="Roboto"/>
                <a:ea typeface="Roboto"/>
                <a:cs typeface="Roboto"/>
                <a:sym typeface="Roboto"/>
              </a:rPr>
              <a:t> If the cell above takes more than ~12 seconds per epoch to run, you might not be using a GPU accelerator. If you're using a Colab notebook, you can access a GPU accelerator by going to Runtime -&gt; Change Runtime Type -&gt; Hardware Accelerator and select "GPU". After doing so, you might have to rerun all of the above cells as changing the runtime type causes Colab to have to reset.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b73826c9c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b73826c9c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73826ceb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73826ceb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check out a normal neural network model and see how its work with the same dataset we use</a:t>
            </a:r>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our model ran but it doesn't seem like it learned anything. It only reaches 50% accuracy on the training and test sets which in a binary classification problem is as good as guessing.</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Let's see the architecture.</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b73826ceb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b73826ceb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One of the most noticeable things here is the much larger number of parameters in </a:t>
            </a:r>
            <a:r>
              <a:rPr lang="en">
                <a:solidFill>
                  <a:srgbClr val="212121"/>
                </a:solidFill>
                <a:highlight>
                  <a:srgbClr val="FFFFFF"/>
                </a:highlight>
                <a:latin typeface="Roboto Mono"/>
                <a:ea typeface="Roboto Mono"/>
                <a:cs typeface="Roboto Mono"/>
                <a:sym typeface="Roboto Mono"/>
              </a:rPr>
              <a:t>model_2</a:t>
            </a:r>
            <a:r>
              <a:rPr lang="en" sz="1200">
                <a:solidFill>
                  <a:srgbClr val="212121"/>
                </a:solidFill>
                <a:highlight>
                  <a:srgbClr val="FFFFFF"/>
                </a:highlight>
                <a:latin typeface="Roboto"/>
                <a:ea typeface="Roboto"/>
                <a:cs typeface="Roboto"/>
                <a:sym typeface="Roboto"/>
              </a:rPr>
              <a:t> versus </a:t>
            </a:r>
            <a:r>
              <a:rPr lang="en">
                <a:solidFill>
                  <a:srgbClr val="212121"/>
                </a:solidFill>
                <a:highlight>
                  <a:srgbClr val="FFFFFF"/>
                </a:highlight>
                <a:latin typeface="Roboto Mono"/>
                <a:ea typeface="Roboto Mono"/>
                <a:cs typeface="Roboto Mono"/>
                <a:sym typeface="Roboto Mono"/>
              </a:rPr>
              <a:t>model_1</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a:solidFill>
                  <a:srgbClr val="212121"/>
                </a:solidFill>
                <a:highlight>
                  <a:srgbClr val="FFFFFF"/>
                </a:highlight>
                <a:latin typeface="Roboto Mono"/>
                <a:ea typeface="Roboto Mono"/>
                <a:cs typeface="Roboto Mono"/>
                <a:sym typeface="Roboto Mono"/>
              </a:rPr>
              <a:t>model_2</a:t>
            </a:r>
            <a:r>
              <a:rPr lang="en" sz="1200">
                <a:solidFill>
                  <a:srgbClr val="212121"/>
                </a:solidFill>
                <a:highlight>
                  <a:srgbClr val="FFFFFF"/>
                </a:highlight>
                <a:latin typeface="Roboto"/>
                <a:ea typeface="Roboto"/>
                <a:cs typeface="Roboto"/>
                <a:sym typeface="Roboto"/>
              </a:rPr>
              <a:t> has 602,141 trainable parameters where as </a:t>
            </a:r>
            <a:r>
              <a:rPr lang="en">
                <a:solidFill>
                  <a:srgbClr val="212121"/>
                </a:solidFill>
                <a:highlight>
                  <a:srgbClr val="FFFFFF"/>
                </a:highlight>
                <a:latin typeface="Roboto Mono"/>
                <a:ea typeface="Roboto Mono"/>
                <a:cs typeface="Roboto Mono"/>
                <a:sym typeface="Roboto Mono"/>
              </a:rPr>
              <a:t>model_1</a:t>
            </a:r>
            <a:r>
              <a:rPr lang="en" sz="1200">
                <a:solidFill>
                  <a:srgbClr val="212121"/>
                </a:solidFill>
                <a:highlight>
                  <a:srgbClr val="FFFFFF"/>
                </a:highlight>
                <a:latin typeface="Roboto"/>
                <a:ea typeface="Roboto"/>
                <a:cs typeface="Roboto"/>
                <a:sym typeface="Roboto"/>
              </a:rPr>
              <a:t> has only 31,101. And despite this difference, </a:t>
            </a:r>
            <a:r>
              <a:rPr lang="en">
                <a:solidFill>
                  <a:srgbClr val="212121"/>
                </a:solidFill>
                <a:highlight>
                  <a:srgbClr val="FFFFFF"/>
                </a:highlight>
                <a:latin typeface="Roboto Mono"/>
                <a:ea typeface="Roboto Mono"/>
                <a:cs typeface="Roboto Mono"/>
                <a:sym typeface="Roboto Mono"/>
              </a:rPr>
              <a:t>model_1</a:t>
            </a:r>
            <a:r>
              <a:rPr lang="en" sz="1200">
                <a:solidFill>
                  <a:srgbClr val="212121"/>
                </a:solidFill>
                <a:highlight>
                  <a:srgbClr val="FFFFFF"/>
                </a:highlight>
                <a:latin typeface="Roboto"/>
                <a:ea typeface="Roboto"/>
                <a:cs typeface="Roboto"/>
                <a:sym typeface="Roboto"/>
              </a:rPr>
              <a:t> still far and large out performs </a:t>
            </a:r>
            <a:r>
              <a:rPr lang="en">
                <a:solidFill>
                  <a:srgbClr val="212121"/>
                </a:solidFill>
                <a:highlight>
                  <a:srgbClr val="FFFFFF"/>
                </a:highlight>
                <a:latin typeface="Roboto Mono"/>
                <a:ea typeface="Roboto Mono"/>
                <a:cs typeface="Roboto Mono"/>
                <a:sym typeface="Roboto Mono"/>
              </a:rPr>
              <a:t>model_2</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rPr lang="en" sz="1200">
                <a:solidFill>
                  <a:srgbClr val="212121"/>
                </a:solidFill>
                <a:highlight>
                  <a:srgbClr val="FFFFFF"/>
                </a:highlight>
                <a:latin typeface="Roboto"/>
                <a:ea typeface="Roboto"/>
                <a:cs typeface="Roboto"/>
                <a:sym typeface="Roboto"/>
              </a:rPr>
              <a:t>You can think of trainable parameters as </a:t>
            </a:r>
            <a:r>
              <a:rPr i="1" lang="en" sz="1200">
                <a:solidFill>
                  <a:srgbClr val="212121"/>
                </a:solidFill>
                <a:highlight>
                  <a:srgbClr val="FFFFFF"/>
                </a:highlight>
                <a:latin typeface="Roboto"/>
                <a:ea typeface="Roboto"/>
                <a:cs typeface="Roboto"/>
                <a:sym typeface="Roboto"/>
              </a:rPr>
              <a:t>patterns a model can learn from data</a:t>
            </a:r>
            <a:r>
              <a:rPr lang="en" sz="1200">
                <a:solidFill>
                  <a:srgbClr val="212121"/>
                </a:solidFill>
                <a:highlight>
                  <a:srgbClr val="FFFFFF"/>
                </a:highlight>
                <a:latin typeface="Roboto"/>
                <a:ea typeface="Roboto"/>
                <a:cs typeface="Roboto"/>
                <a:sym typeface="Roboto"/>
              </a:rPr>
              <a:t>. Intuitiely, you might think more is better. And in some cases it is. But in this case, the difference here is in the two different styles of model we're using. Where a series of dense layers have a number of different learnable parameters connected to each other and hence a higher number of possible learnable patterns, </a:t>
            </a:r>
            <a:r>
              <a:rPr b="1" lang="en" sz="1200">
                <a:solidFill>
                  <a:srgbClr val="212121"/>
                </a:solidFill>
                <a:highlight>
                  <a:srgbClr val="FFFFFF"/>
                </a:highlight>
                <a:latin typeface="Roboto"/>
                <a:ea typeface="Roboto"/>
                <a:cs typeface="Roboto"/>
                <a:sym typeface="Roboto"/>
              </a:rPr>
              <a:t>a convolutional neural network seeks to sort out and learn the most important patterns in an image</a:t>
            </a:r>
            <a:r>
              <a:rPr lang="en" sz="1200">
                <a:solidFill>
                  <a:srgbClr val="212121"/>
                </a:solidFill>
                <a:highlight>
                  <a:srgbClr val="FFFFFF"/>
                </a:highlight>
                <a:latin typeface="Roboto"/>
                <a:ea typeface="Roboto"/>
                <a:cs typeface="Roboto"/>
                <a:sym typeface="Roboto"/>
              </a:rPr>
              <a:t>. So even though there are less learnable parameters in our convolutional neural network, these are often more helpful in decphering between different </a:t>
            </a:r>
            <a:r>
              <a:rPr b="1" lang="en" sz="1200">
                <a:solidFill>
                  <a:srgbClr val="212121"/>
                </a:solidFill>
                <a:highlight>
                  <a:srgbClr val="FFFFFF"/>
                </a:highlight>
                <a:latin typeface="Roboto"/>
                <a:ea typeface="Roboto"/>
                <a:cs typeface="Roboto"/>
                <a:sym typeface="Roboto"/>
              </a:rPr>
              <a:t>features</a:t>
            </a:r>
            <a:r>
              <a:rPr lang="en" sz="1200">
                <a:solidFill>
                  <a:srgbClr val="212121"/>
                </a:solidFill>
                <a:highlight>
                  <a:srgbClr val="FFFFFF"/>
                </a:highlight>
                <a:latin typeface="Roboto"/>
                <a:ea typeface="Roboto"/>
                <a:cs typeface="Roboto"/>
                <a:sym typeface="Roboto"/>
              </a:rPr>
              <a:t> in an image.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73826ceb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73826ceb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about </a:t>
            </a:r>
            <a:r>
              <a:rPr lang="en" sz="1200">
                <a:solidFill>
                  <a:srgbClr val="212121"/>
                </a:solidFill>
                <a:highlight>
                  <a:srgbClr val="FFFFFF"/>
                </a:highlight>
                <a:latin typeface="Roboto"/>
                <a:ea typeface="Roboto"/>
                <a:cs typeface="Roboto"/>
                <a:sym typeface="Roboto"/>
              </a:rPr>
              <a:t>we  increase the number of neurons (also called hidden units) in each dense layer from 4 to 100 and add an extra layer. </a:t>
            </a:r>
            <a:endParaRPr sz="1200">
              <a:solidFill>
                <a:srgbClr val="212121"/>
              </a:solidFill>
              <a:highlight>
                <a:srgbClr val="FFFFFF"/>
              </a:highlight>
              <a:latin typeface="Roboto"/>
              <a:ea typeface="Roboto"/>
              <a:cs typeface="Roboto"/>
              <a:sym typeface="Roboto"/>
            </a:endParaRPr>
          </a:p>
          <a:p>
            <a:pPr indent="0" lvl="0" marL="76200" marR="38100" rtl="0" algn="l">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Looks like our model is learning again. It got ~70% accuracy on the training set and ~70% accuracy on the validation set.</a:t>
            </a:r>
            <a:endParaRPr sz="1200">
              <a:solidFill>
                <a:srgbClr val="212121"/>
              </a:solidFill>
              <a:latin typeface="Roboto"/>
              <a:ea typeface="Roboto"/>
              <a:cs typeface="Roboto"/>
              <a:sym typeface="Roboto"/>
            </a:endParaRPr>
          </a:p>
          <a:p>
            <a:pPr indent="0" lvl="0" marL="76200" marR="38100" rtl="0" algn="l">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How does the architecute look?</a:t>
            </a:r>
            <a:endParaRPr sz="1200">
              <a:solidFill>
                <a:srgbClr val="212121"/>
              </a:solidFill>
              <a:latin typeface="Roboto"/>
              <a:ea typeface="Roboto"/>
              <a:cs typeface="Roboto"/>
              <a:sym typeface="Roboto"/>
            </a:endParaRPr>
          </a:p>
          <a:p>
            <a:pPr indent="0" lvl="0" marL="0" rtl="0" algn="l">
              <a:spcBef>
                <a:spcPts val="50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73826ceb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73826ceb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number of trainable parameters has increased even more than </a:t>
            </a:r>
            <a:r>
              <a:rPr lang="en">
                <a:solidFill>
                  <a:srgbClr val="212121"/>
                </a:solidFill>
                <a:highlight>
                  <a:srgbClr val="FFFFFF"/>
                </a:highlight>
                <a:latin typeface="Roboto Mono"/>
                <a:ea typeface="Roboto Mono"/>
                <a:cs typeface="Roboto Mono"/>
                <a:sym typeface="Roboto Mono"/>
              </a:rPr>
              <a:t>model_2</a:t>
            </a:r>
            <a:r>
              <a:rPr lang="en" sz="1200">
                <a:solidFill>
                  <a:srgbClr val="212121"/>
                </a:solidFill>
                <a:highlight>
                  <a:srgbClr val="FFFFFF"/>
                </a:highlight>
                <a:latin typeface="Roboto"/>
                <a:ea typeface="Roboto"/>
                <a:cs typeface="Roboto"/>
                <a:sym typeface="Roboto"/>
              </a:rPr>
              <a:t>. And even with close to 500x (~15,000,000 vs. ~31,000) more trainable parameters, </a:t>
            </a:r>
            <a:r>
              <a:rPr lang="en">
                <a:solidFill>
                  <a:srgbClr val="212121"/>
                </a:solidFill>
                <a:highlight>
                  <a:srgbClr val="FFFFFF"/>
                </a:highlight>
                <a:latin typeface="Roboto Mono"/>
                <a:ea typeface="Roboto Mono"/>
                <a:cs typeface="Roboto Mono"/>
                <a:sym typeface="Roboto Mono"/>
              </a:rPr>
              <a:t>model_3</a:t>
            </a:r>
            <a:r>
              <a:rPr lang="en" sz="1200">
                <a:solidFill>
                  <a:srgbClr val="212121"/>
                </a:solidFill>
                <a:highlight>
                  <a:srgbClr val="FFFFFF"/>
                </a:highlight>
                <a:latin typeface="Roboto"/>
                <a:ea typeface="Roboto"/>
                <a:cs typeface="Roboto"/>
                <a:sym typeface="Roboto"/>
              </a:rPr>
              <a:t> still doesn't out perform </a:t>
            </a:r>
            <a:r>
              <a:rPr lang="en">
                <a:solidFill>
                  <a:srgbClr val="212121"/>
                </a:solidFill>
                <a:highlight>
                  <a:srgbClr val="FFFFFF"/>
                </a:highlight>
                <a:latin typeface="Roboto Mono"/>
                <a:ea typeface="Roboto Mono"/>
                <a:cs typeface="Roboto Mono"/>
                <a:sym typeface="Roboto Mono"/>
              </a:rPr>
              <a:t>model_1</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This goes to show the power of convolutional neural networks and their ability to learn patterns despite using less parameters.</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73826ceb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b73826ceb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73826ceb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b73826ceb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73826ceb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b73826ceb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a:t>
            </a:r>
            <a:r>
              <a:rPr lang="en">
                <a:solidFill>
                  <a:srgbClr val="212121"/>
                </a:solidFill>
                <a:highlight>
                  <a:srgbClr val="FFFFFF"/>
                </a:highlight>
                <a:latin typeface="Roboto Mono"/>
                <a:ea typeface="Roboto Mono"/>
                <a:cs typeface="Roboto Mono"/>
                <a:sym typeface="Roboto Mono"/>
              </a:rPr>
              <a:t>ImageDataGenerator</a:t>
            </a:r>
            <a:r>
              <a:rPr lang="en" sz="1200">
                <a:solidFill>
                  <a:srgbClr val="212121"/>
                </a:solidFill>
                <a:highlight>
                  <a:srgbClr val="FFFFFF"/>
                </a:highlight>
                <a:latin typeface="Roboto"/>
                <a:ea typeface="Roboto"/>
                <a:cs typeface="Roboto"/>
                <a:sym typeface="Roboto"/>
              </a:rPr>
              <a:t> class helps us prepare our images into batches as well as perform transformations on them as they get loaded into the model.</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You might've noticed the </a:t>
            </a:r>
            <a:r>
              <a:rPr lang="en">
                <a:solidFill>
                  <a:srgbClr val="212121"/>
                </a:solidFill>
                <a:highlight>
                  <a:srgbClr val="FFFFFF"/>
                </a:highlight>
                <a:latin typeface="Roboto Mono"/>
                <a:ea typeface="Roboto Mono"/>
                <a:cs typeface="Roboto Mono"/>
                <a:sym typeface="Roboto Mono"/>
              </a:rPr>
              <a:t>rescale</a:t>
            </a:r>
            <a:r>
              <a:rPr lang="en" sz="1200">
                <a:solidFill>
                  <a:srgbClr val="212121"/>
                </a:solidFill>
                <a:highlight>
                  <a:srgbClr val="FFFFFF"/>
                </a:highlight>
                <a:latin typeface="Roboto"/>
                <a:ea typeface="Roboto"/>
                <a:cs typeface="Roboto"/>
                <a:sym typeface="Roboto"/>
              </a:rPr>
              <a:t> parameter. This is one example of the transformations we're doing.</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Remember from before how we imported an image and it's pixel values were between 0 and 255?</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a:t>
            </a:r>
            <a:r>
              <a:rPr lang="en">
                <a:solidFill>
                  <a:srgbClr val="212121"/>
                </a:solidFill>
                <a:highlight>
                  <a:srgbClr val="FFFFFF"/>
                </a:highlight>
                <a:latin typeface="Roboto Mono"/>
                <a:ea typeface="Roboto Mono"/>
                <a:cs typeface="Roboto Mono"/>
                <a:sym typeface="Roboto Mono"/>
              </a:rPr>
              <a:t>rescale</a:t>
            </a:r>
            <a:r>
              <a:rPr lang="en" sz="1200">
                <a:solidFill>
                  <a:srgbClr val="212121"/>
                </a:solidFill>
                <a:highlight>
                  <a:srgbClr val="FFFFFF"/>
                </a:highlight>
                <a:latin typeface="Roboto"/>
                <a:ea typeface="Roboto"/>
                <a:cs typeface="Roboto"/>
                <a:sym typeface="Roboto"/>
              </a:rPr>
              <a:t> parameter, along with </a:t>
            </a:r>
            <a:r>
              <a:rPr lang="en">
                <a:solidFill>
                  <a:srgbClr val="212121"/>
                </a:solidFill>
                <a:highlight>
                  <a:srgbClr val="FFFFFF"/>
                </a:highlight>
                <a:latin typeface="Roboto Mono"/>
                <a:ea typeface="Roboto Mono"/>
                <a:cs typeface="Roboto Mono"/>
                <a:sym typeface="Roboto Mono"/>
              </a:rPr>
              <a:t>1/255.</a:t>
            </a:r>
            <a:r>
              <a:rPr lang="en" sz="1200">
                <a:solidFill>
                  <a:srgbClr val="212121"/>
                </a:solidFill>
                <a:highlight>
                  <a:srgbClr val="FFFFFF"/>
                </a:highlight>
                <a:latin typeface="Roboto"/>
                <a:ea typeface="Roboto"/>
                <a:cs typeface="Roboto"/>
                <a:sym typeface="Roboto"/>
              </a:rPr>
              <a:t> is like saying "divide all of the pixel values by 255". This results in all of the image being imported and their pixel values being normalized (converted to be between 0 and 1).</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73826ceb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73826ceb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 Looks like our training dataset has 1500 images belonging to 2 classes (pizza and steak) and our test dataset has 500 images also belonging to 2 classes.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Some things to here:</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Due to how our directories are structured, the classes get inferred by the subdirectory names in </a:t>
            </a:r>
            <a:r>
              <a:rPr lang="en">
                <a:solidFill>
                  <a:srgbClr val="212121"/>
                </a:solidFill>
                <a:highlight>
                  <a:srgbClr val="FFFFFF"/>
                </a:highlight>
                <a:latin typeface="Roboto Mono"/>
                <a:ea typeface="Roboto Mono"/>
                <a:cs typeface="Roboto Mono"/>
                <a:sym typeface="Roboto Mono"/>
              </a:rPr>
              <a:t>train_dir</a:t>
            </a:r>
            <a:r>
              <a:rPr lang="en" sz="1200">
                <a:solidFill>
                  <a:srgbClr val="212121"/>
                </a:solidFill>
                <a:highlight>
                  <a:srgbClr val="FFFFFF"/>
                </a:highlight>
                <a:latin typeface="Roboto"/>
                <a:ea typeface="Roboto"/>
                <a:cs typeface="Roboto"/>
                <a:sym typeface="Roboto"/>
              </a:rPr>
              <a:t> and </a:t>
            </a:r>
            <a:r>
              <a:rPr lang="en">
                <a:solidFill>
                  <a:srgbClr val="212121"/>
                </a:solidFill>
                <a:highlight>
                  <a:srgbClr val="FFFFFF"/>
                </a:highlight>
                <a:latin typeface="Roboto Mono"/>
                <a:ea typeface="Roboto Mono"/>
                <a:cs typeface="Roboto Mono"/>
                <a:sym typeface="Roboto Mono"/>
              </a:rPr>
              <a:t>test_dir</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a:t>
            </a:r>
            <a:r>
              <a:rPr lang="en">
                <a:solidFill>
                  <a:srgbClr val="212121"/>
                </a:solidFill>
                <a:highlight>
                  <a:srgbClr val="FFFFFF"/>
                </a:highlight>
                <a:latin typeface="Roboto Mono"/>
                <a:ea typeface="Roboto Mono"/>
                <a:cs typeface="Roboto Mono"/>
                <a:sym typeface="Roboto Mono"/>
              </a:rPr>
              <a:t>target_size</a:t>
            </a:r>
            <a:r>
              <a:rPr lang="en" sz="1200">
                <a:solidFill>
                  <a:srgbClr val="212121"/>
                </a:solidFill>
                <a:highlight>
                  <a:srgbClr val="FFFFFF"/>
                </a:highlight>
                <a:latin typeface="Roboto"/>
                <a:ea typeface="Roboto"/>
                <a:cs typeface="Roboto"/>
                <a:sym typeface="Roboto"/>
              </a:rPr>
              <a:t> parameter defines the input size of our images in </a:t>
            </a:r>
            <a:r>
              <a:rPr lang="en">
                <a:solidFill>
                  <a:srgbClr val="212121"/>
                </a:solidFill>
                <a:highlight>
                  <a:srgbClr val="FFFFFF"/>
                </a:highlight>
                <a:latin typeface="Roboto Mono"/>
                <a:ea typeface="Roboto Mono"/>
                <a:cs typeface="Roboto Mono"/>
                <a:sym typeface="Roboto Mono"/>
              </a:rPr>
              <a:t>(height, width)</a:t>
            </a:r>
            <a:r>
              <a:rPr lang="en" sz="1200">
                <a:solidFill>
                  <a:srgbClr val="212121"/>
                </a:solidFill>
                <a:highlight>
                  <a:srgbClr val="FFFFFF"/>
                </a:highlight>
                <a:latin typeface="Roboto"/>
                <a:ea typeface="Roboto"/>
                <a:cs typeface="Roboto"/>
                <a:sym typeface="Roboto"/>
              </a:rPr>
              <a:t> format.</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a:t>
            </a:r>
            <a:r>
              <a:rPr lang="en">
                <a:solidFill>
                  <a:srgbClr val="212121"/>
                </a:solidFill>
                <a:highlight>
                  <a:srgbClr val="FFFFFF"/>
                </a:highlight>
                <a:latin typeface="Roboto Mono"/>
                <a:ea typeface="Roboto Mono"/>
                <a:cs typeface="Roboto Mono"/>
                <a:sym typeface="Roboto Mono"/>
              </a:rPr>
              <a:t>class_mode</a:t>
            </a:r>
            <a:r>
              <a:rPr lang="en" sz="1200">
                <a:solidFill>
                  <a:srgbClr val="212121"/>
                </a:solidFill>
                <a:highlight>
                  <a:srgbClr val="FFFFFF"/>
                </a:highlight>
                <a:latin typeface="Roboto"/>
                <a:ea typeface="Roboto"/>
                <a:cs typeface="Roboto"/>
                <a:sym typeface="Roboto"/>
              </a:rPr>
              <a:t> value of </a:t>
            </a:r>
            <a:r>
              <a:rPr lang="en">
                <a:solidFill>
                  <a:srgbClr val="212121"/>
                </a:solidFill>
                <a:highlight>
                  <a:srgbClr val="FFFFFF"/>
                </a:highlight>
                <a:latin typeface="Roboto Mono"/>
                <a:ea typeface="Roboto Mono"/>
                <a:cs typeface="Roboto Mono"/>
                <a:sym typeface="Roboto Mono"/>
              </a:rPr>
              <a:t>'binary'</a:t>
            </a:r>
            <a:r>
              <a:rPr lang="en" sz="1200">
                <a:solidFill>
                  <a:srgbClr val="212121"/>
                </a:solidFill>
                <a:highlight>
                  <a:srgbClr val="FFFFFF"/>
                </a:highlight>
                <a:latin typeface="Roboto"/>
                <a:ea typeface="Roboto"/>
                <a:cs typeface="Roboto"/>
                <a:sym typeface="Roboto"/>
              </a:rPr>
              <a:t> defines our classification problem type. If we had more than two classes, we would use </a:t>
            </a:r>
            <a:r>
              <a:rPr lang="en">
                <a:solidFill>
                  <a:srgbClr val="212121"/>
                </a:solidFill>
                <a:highlight>
                  <a:srgbClr val="FFFFFF"/>
                </a:highlight>
                <a:latin typeface="Roboto Mono"/>
                <a:ea typeface="Roboto Mono"/>
                <a:cs typeface="Roboto Mono"/>
                <a:sym typeface="Roboto Mono"/>
              </a:rPr>
              <a:t>'categorical'</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a:t>
            </a:r>
            <a:r>
              <a:rPr lang="en">
                <a:solidFill>
                  <a:srgbClr val="212121"/>
                </a:solidFill>
                <a:highlight>
                  <a:srgbClr val="FFFFFF"/>
                </a:highlight>
                <a:latin typeface="Roboto Mono"/>
                <a:ea typeface="Roboto Mono"/>
                <a:cs typeface="Roboto Mono"/>
                <a:sym typeface="Roboto Mono"/>
              </a:rPr>
              <a:t>batch_size</a:t>
            </a:r>
            <a:r>
              <a:rPr lang="en" sz="1200">
                <a:solidFill>
                  <a:srgbClr val="212121"/>
                </a:solidFill>
                <a:highlight>
                  <a:srgbClr val="FFFFFF"/>
                </a:highlight>
                <a:latin typeface="Roboto"/>
                <a:ea typeface="Roboto"/>
                <a:cs typeface="Roboto"/>
                <a:sym typeface="Roboto"/>
              </a:rPr>
              <a:t> defines how many images will be in each batch, we've used 32 which is the same as the default.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We can take a look at our batched images and labels by inspecting the </a:t>
            </a:r>
            <a:r>
              <a:rPr lang="en">
                <a:solidFill>
                  <a:srgbClr val="212121"/>
                </a:solidFill>
                <a:highlight>
                  <a:srgbClr val="FFFFFF"/>
                </a:highlight>
                <a:latin typeface="Roboto Mono"/>
                <a:ea typeface="Roboto Mono"/>
                <a:cs typeface="Roboto Mono"/>
                <a:sym typeface="Roboto Mono"/>
              </a:rPr>
              <a:t>train_data</a:t>
            </a:r>
            <a:r>
              <a:rPr lang="en" sz="1200">
                <a:solidFill>
                  <a:srgbClr val="212121"/>
                </a:solidFill>
                <a:highlight>
                  <a:srgbClr val="FFFFFF"/>
                </a:highlight>
                <a:latin typeface="Roboto"/>
                <a:ea typeface="Roboto"/>
                <a:cs typeface="Roboto"/>
                <a:sym typeface="Roboto"/>
              </a:rPr>
              <a:t> object.</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73826ceb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73826ceb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You might be wondering what your default model architecture should be.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And the truth is, there's many possible answers to this question.</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A simple heuristic for computer vision models is to use the model architecture which is performing best on </a:t>
            </a:r>
            <a:r>
              <a:rPr lang="en" sz="1200" u="sng">
                <a:solidFill>
                  <a:schemeClr val="hlink"/>
                </a:solidFill>
                <a:highlight>
                  <a:srgbClr val="FFFFFF"/>
                </a:highlight>
                <a:latin typeface="Roboto"/>
                <a:ea typeface="Roboto"/>
                <a:cs typeface="Roboto"/>
                <a:sym typeface="Roboto"/>
                <a:hlinkClick r:id="rId2"/>
              </a:rPr>
              <a:t>ImageNet</a:t>
            </a:r>
            <a:r>
              <a:rPr lang="en" sz="1200">
                <a:solidFill>
                  <a:srgbClr val="212121"/>
                </a:solidFill>
                <a:highlight>
                  <a:srgbClr val="FFFFFF"/>
                </a:highlight>
                <a:latin typeface="Roboto"/>
                <a:ea typeface="Roboto"/>
                <a:cs typeface="Roboto"/>
                <a:sym typeface="Roboto"/>
              </a:rPr>
              <a:t> (a large collection of diverse images to benchmark different computer vision models).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However, to begin with, it's good to build a smaller model to acquire a baseline result which you try to improve upon.</a:t>
            </a:r>
            <a:endParaRPr sz="1200">
              <a:solidFill>
                <a:srgbClr val="212121"/>
              </a:solidFill>
              <a:highlight>
                <a:srgbClr val="FFFFFF"/>
              </a:highlight>
              <a:latin typeface="Roboto"/>
              <a:ea typeface="Roboto"/>
              <a:cs typeface="Roboto"/>
              <a:sym typeface="Roboto"/>
            </a:endParaRPr>
          </a:p>
          <a:p>
            <a:pPr indent="0" lvl="0" marL="279400" marR="66040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 </a:t>
            </a:r>
            <a:r>
              <a:rPr b="1" lang="en" sz="1200">
                <a:solidFill>
                  <a:srgbClr val="212121"/>
                </a:solidFill>
                <a:highlight>
                  <a:srgbClr val="FFFFFF"/>
                </a:highlight>
                <a:latin typeface="Roboto"/>
                <a:ea typeface="Roboto"/>
                <a:cs typeface="Roboto"/>
                <a:sym typeface="Roboto"/>
              </a:rPr>
              <a:t>Note:</a:t>
            </a:r>
            <a:r>
              <a:rPr lang="en" sz="1200">
                <a:solidFill>
                  <a:srgbClr val="212121"/>
                </a:solidFill>
                <a:highlight>
                  <a:srgbClr val="FFFFFF"/>
                </a:highlight>
                <a:latin typeface="Roboto"/>
                <a:ea typeface="Roboto"/>
                <a:cs typeface="Roboto"/>
                <a:sym typeface="Roboto"/>
              </a:rPr>
              <a:t> In deep learning a smaller model often refers to a model with less layers than the state of the art (SOTA). For example, a smaller model might have 3-4 layers where as a state of the art model, such as, ResNet50 might have 50+ layers.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In our case, let's take a smaller version of the model that can be found on the </a:t>
            </a:r>
            <a:r>
              <a:rPr lang="en" sz="1200" u="sng">
                <a:solidFill>
                  <a:schemeClr val="hlink"/>
                </a:solidFill>
                <a:highlight>
                  <a:srgbClr val="FFFFFF"/>
                </a:highlight>
                <a:latin typeface="Roboto"/>
                <a:ea typeface="Roboto"/>
                <a:cs typeface="Roboto"/>
                <a:sym typeface="Roboto"/>
                <a:hlinkClick r:id="rId3"/>
              </a:rPr>
              <a:t>CNN explainer website</a:t>
            </a:r>
            <a:r>
              <a:rPr lang="en" sz="1200">
                <a:solidFill>
                  <a:srgbClr val="212121"/>
                </a:solidFill>
                <a:highlight>
                  <a:srgbClr val="FFFFFF"/>
                </a:highlight>
                <a:latin typeface="Roboto"/>
                <a:ea typeface="Roboto"/>
                <a:cs typeface="Roboto"/>
                <a:sym typeface="Roboto"/>
              </a:rPr>
              <a:t> (</a:t>
            </a:r>
            <a:r>
              <a:rPr lang="en">
                <a:solidFill>
                  <a:srgbClr val="212121"/>
                </a:solidFill>
                <a:highlight>
                  <a:srgbClr val="FFFFFF"/>
                </a:highlight>
                <a:latin typeface="Roboto Mono"/>
                <a:ea typeface="Roboto Mono"/>
                <a:cs typeface="Roboto Mono"/>
                <a:sym typeface="Roboto Mono"/>
              </a:rPr>
              <a:t>model_1</a:t>
            </a:r>
            <a:r>
              <a:rPr lang="en" sz="1200">
                <a:solidFill>
                  <a:srgbClr val="212121"/>
                </a:solidFill>
                <a:highlight>
                  <a:srgbClr val="FFFFFF"/>
                </a:highlight>
                <a:latin typeface="Roboto"/>
                <a:ea typeface="Roboto"/>
                <a:cs typeface="Roboto"/>
                <a:sym typeface="Roboto"/>
              </a:rPr>
              <a:t> from above) and build a 3 layer convolutional neural network</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b73826ceb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b73826ceb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 marR="76200" rtl="0" algn="l">
              <a:lnSpc>
                <a:spcPct val="115000"/>
              </a:lnSpc>
              <a:spcBef>
                <a:spcPts val="1100"/>
              </a:spcBef>
              <a:spcAft>
                <a:spcPts val="0"/>
              </a:spcAft>
              <a:buClr>
                <a:schemeClr val="dk1"/>
              </a:buClr>
              <a:buSzPts val="1100"/>
              <a:buFont typeface="Arial"/>
              <a:buNone/>
            </a:pPr>
            <a:r>
              <a:rPr lang="en" sz="950">
                <a:solidFill>
                  <a:schemeClr val="dk1"/>
                </a:solidFill>
              </a:rPr>
              <a:t>Input -&gt; Conv + ReLU layers (non-linearities) -&gt; Pooling layer -&gt; Fully connected (dense layer) as Output</a:t>
            </a:r>
            <a:endParaRPr sz="950">
              <a:solidFill>
                <a:schemeClr val="dk1"/>
              </a:solidFill>
            </a:endParaRPr>
          </a:p>
          <a:p>
            <a:pPr indent="0" lvl="0" marL="0" rtl="0" algn="l">
              <a:spcBef>
                <a:spcPts val="11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b73826c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b73826c9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73826ceb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b73826ceb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73826ceb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b73826ceb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2000">
                <a:solidFill>
                  <a:srgbClr val="212121"/>
                </a:solidFill>
                <a:highlight>
                  <a:srgbClr val="FFFFFF"/>
                </a:highlight>
                <a:latin typeface="Roboto"/>
                <a:ea typeface="Roboto"/>
                <a:cs typeface="Roboto"/>
                <a:sym typeface="Roboto"/>
              </a:rPr>
              <a:t>You'll notice two new parameters here:</a:t>
            </a:r>
            <a:endParaRPr sz="2000">
              <a:solidFill>
                <a:srgbClr val="212121"/>
              </a:solidFill>
              <a:highlight>
                <a:srgbClr val="FFFFFF"/>
              </a:highlight>
              <a:latin typeface="Roboto"/>
              <a:ea typeface="Roboto"/>
              <a:cs typeface="Roboto"/>
              <a:sym typeface="Roboto"/>
            </a:endParaRPr>
          </a:p>
          <a:p>
            <a:pPr indent="-355600" lvl="0" marL="457200" rtl="0" algn="l">
              <a:lnSpc>
                <a:spcPct val="115000"/>
              </a:lnSpc>
              <a:spcBef>
                <a:spcPts val="600"/>
              </a:spcBef>
              <a:spcAft>
                <a:spcPts val="0"/>
              </a:spcAft>
              <a:buClr>
                <a:srgbClr val="212121"/>
              </a:buClr>
              <a:buSzPts val="2000"/>
              <a:buFont typeface="Roboto"/>
              <a:buChar char="●"/>
            </a:pPr>
            <a:r>
              <a:rPr lang="en" sz="2000">
                <a:solidFill>
                  <a:srgbClr val="212121"/>
                </a:solidFill>
                <a:highlight>
                  <a:srgbClr val="FFFFFF"/>
                </a:highlight>
                <a:latin typeface="Roboto Mono"/>
                <a:ea typeface="Roboto Mono"/>
                <a:cs typeface="Roboto Mono"/>
                <a:sym typeface="Roboto Mono"/>
              </a:rPr>
              <a:t>steps_per_epoch</a:t>
            </a:r>
            <a:r>
              <a:rPr lang="en" sz="2000">
                <a:solidFill>
                  <a:srgbClr val="212121"/>
                </a:solidFill>
                <a:highlight>
                  <a:srgbClr val="FFFFFF"/>
                </a:highlight>
                <a:latin typeface="Roboto"/>
                <a:ea typeface="Roboto"/>
                <a:cs typeface="Roboto"/>
                <a:sym typeface="Roboto"/>
              </a:rPr>
              <a:t> - this is the number of batches a model will go through per epoch, in our case, we want our model to go through all batches so it's equal to the length of </a:t>
            </a:r>
            <a:r>
              <a:rPr lang="en" sz="2000">
                <a:solidFill>
                  <a:srgbClr val="212121"/>
                </a:solidFill>
                <a:highlight>
                  <a:srgbClr val="FFFFFF"/>
                </a:highlight>
                <a:latin typeface="Roboto Mono"/>
                <a:ea typeface="Roboto Mono"/>
                <a:cs typeface="Roboto Mono"/>
                <a:sym typeface="Roboto Mono"/>
              </a:rPr>
              <a:t>train_data</a:t>
            </a:r>
            <a:r>
              <a:rPr lang="en" sz="2000">
                <a:solidFill>
                  <a:srgbClr val="212121"/>
                </a:solidFill>
                <a:highlight>
                  <a:srgbClr val="FFFFFF"/>
                </a:highlight>
                <a:latin typeface="Roboto"/>
                <a:ea typeface="Roboto"/>
                <a:cs typeface="Roboto"/>
                <a:sym typeface="Roboto"/>
              </a:rPr>
              <a:t> (1500 images in batches of 32 = 1500/32 = ~47 steps)</a:t>
            </a:r>
            <a:endParaRPr sz="2000">
              <a:solidFill>
                <a:srgbClr val="212121"/>
              </a:solidFill>
              <a:highlight>
                <a:srgbClr val="FFFFFF"/>
              </a:highlight>
              <a:latin typeface="Roboto"/>
              <a:ea typeface="Roboto"/>
              <a:cs typeface="Roboto"/>
              <a:sym typeface="Roboto"/>
            </a:endParaRPr>
          </a:p>
          <a:p>
            <a:pPr indent="-355600" lvl="0" marL="457200" rtl="0" algn="l">
              <a:lnSpc>
                <a:spcPct val="115000"/>
              </a:lnSpc>
              <a:spcBef>
                <a:spcPts val="0"/>
              </a:spcBef>
              <a:spcAft>
                <a:spcPts val="0"/>
              </a:spcAft>
              <a:buClr>
                <a:srgbClr val="212121"/>
              </a:buClr>
              <a:buSzPts val="2000"/>
              <a:buFont typeface="Roboto"/>
              <a:buChar char="●"/>
            </a:pPr>
            <a:r>
              <a:rPr lang="en" sz="2000">
                <a:solidFill>
                  <a:srgbClr val="212121"/>
                </a:solidFill>
                <a:highlight>
                  <a:srgbClr val="FFFFFF"/>
                </a:highlight>
                <a:latin typeface="Roboto Mono"/>
                <a:ea typeface="Roboto Mono"/>
                <a:cs typeface="Roboto Mono"/>
                <a:sym typeface="Roboto Mono"/>
              </a:rPr>
              <a:t>validation_steps</a:t>
            </a:r>
            <a:r>
              <a:rPr lang="en" sz="2000">
                <a:solidFill>
                  <a:srgbClr val="212121"/>
                </a:solidFill>
                <a:highlight>
                  <a:srgbClr val="FFFFFF"/>
                </a:highlight>
                <a:latin typeface="Roboto"/>
                <a:ea typeface="Roboto"/>
                <a:cs typeface="Roboto"/>
                <a:sym typeface="Roboto"/>
              </a:rPr>
              <a:t> - same as above, except for the </a:t>
            </a:r>
            <a:r>
              <a:rPr lang="en" sz="2000">
                <a:solidFill>
                  <a:srgbClr val="212121"/>
                </a:solidFill>
                <a:highlight>
                  <a:srgbClr val="FFFFFF"/>
                </a:highlight>
                <a:latin typeface="Roboto Mono"/>
                <a:ea typeface="Roboto Mono"/>
                <a:cs typeface="Roboto Mono"/>
                <a:sym typeface="Roboto Mono"/>
              </a:rPr>
              <a:t>validation_data</a:t>
            </a:r>
            <a:r>
              <a:rPr lang="en" sz="2000">
                <a:solidFill>
                  <a:srgbClr val="212121"/>
                </a:solidFill>
                <a:highlight>
                  <a:srgbClr val="FFFFFF"/>
                </a:highlight>
                <a:latin typeface="Roboto"/>
                <a:ea typeface="Roboto"/>
                <a:cs typeface="Roboto"/>
                <a:sym typeface="Roboto"/>
              </a:rPr>
              <a:t> parameter (500 test images in batches of 32 = 500/32 = ~16 steps)</a:t>
            </a:r>
            <a:endParaRPr sz="2000">
              <a:solidFill>
                <a:srgbClr val="212121"/>
              </a:solidFill>
              <a:highlight>
                <a:srgbClr val="FFFFFF"/>
              </a:highlight>
              <a:latin typeface="Roboto"/>
              <a:ea typeface="Roboto"/>
              <a:cs typeface="Roboto"/>
              <a:sym typeface="Roboto"/>
            </a:endParaRPr>
          </a:p>
          <a:p>
            <a:pPr indent="0" lvl="0" marL="0" rtl="0" algn="l">
              <a:lnSpc>
                <a:spcPct val="115000"/>
              </a:lnSpc>
              <a:spcBef>
                <a:spcPts val="500"/>
              </a:spcBef>
              <a:spcAft>
                <a:spcPts val="0"/>
              </a:spcAft>
              <a:buClr>
                <a:schemeClr val="dk1"/>
              </a:buClr>
              <a:buSzPts val="1100"/>
              <a:buFont typeface="Arial"/>
              <a:buNone/>
            </a:pPr>
            <a:r>
              <a:t/>
            </a:r>
            <a:endParaRPr sz="20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73826ceb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73826ceb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Hmm, judging by our loss curves, it looks like our model is </a:t>
            </a:r>
            <a:r>
              <a:rPr b="1" lang="en" sz="1200">
                <a:solidFill>
                  <a:srgbClr val="212121"/>
                </a:solidFill>
                <a:highlight>
                  <a:srgbClr val="FFFFFF"/>
                </a:highlight>
                <a:latin typeface="Roboto"/>
                <a:ea typeface="Roboto"/>
                <a:cs typeface="Roboto"/>
                <a:sym typeface="Roboto"/>
              </a:rPr>
              <a:t>overfitting</a:t>
            </a:r>
            <a:r>
              <a:rPr lang="en" sz="1200">
                <a:solidFill>
                  <a:srgbClr val="212121"/>
                </a:solidFill>
                <a:highlight>
                  <a:srgbClr val="FFFFFF"/>
                </a:highlight>
                <a:latin typeface="Roboto"/>
                <a:ea typeface="Roboto"/>
                <a:cs typeface="Roboto"/>
                <a:sym typeface="Roboto"/>
              </a:rPr>
              <a:t> the training dataset.</a:t>
            </a:r>
            <a:endParaRPr sz="1200">
              <a:solidFill>
                <a:srgbClr val="212121"/>
              </a:solidFill>
              <a:highlight>
                <a:srgbClr val="FFFFFF"/>
              </a:highlight>
              <a:latin typeface="Roboto"/>
              <a:ea typeface="Roboto"/>
              <a:cs typeface="Roboto"/>
              <a:sym typeface="Roboto"/>
            </a:endParaRPr>
          </a:p>
          <a:p>
            <a:pPr indent="0" lvl="0" marL="279400" marR="66040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 </a:t>
            </a:r>
            <a:r>
              <a:rPr b="1" lang="en" sz="1200">
                <a:solidFill>
                  <a:srgbClr val="212121"/>
                </a:solidFill>
                <a:highlight>
                  <a:srgbClr val="FFFFFF"/>
                </a:highlight>
                <a:latin typeface="Roboto"/>
                <a:ea typeface="Roboto"/>
                <a:cs typeface="Roboto"/>
                <a:sym typeface="Roboto"/>
              </a:rPr>
              <a:t>Note:</a:t>
            </a:r>
            <a:r>
              <a:rPr lang="en" sz="1200">
                <a:solidFill>
                  <a:srgbClr val="212121"/>
                </a:solidFill>
                <a:highlight>
                  <a:srgbClr val="FFFFFF"/>
                </a:highlight>
                <a:latin typeface="Roboto"/>
                <a:ea typeface="Roboto"/>
                <a:cs typeface="Roboto"/>
                <a:sym typeface="Roboto"/>
              </a:rPr>
              <a:t> When a model's </a:t>
            </a:r>
            <a:r>
              <a:rPr b="1" lang="en" sz="1200">
                <a:solidFill>
                  <a:srgbClr val="212121"/>
                </a:solidFill>
                <a:highlight>
                  <a:srgbClr val="FFFFFF"/>
                </a:highlight>
                <a:latin typeface="Roboto"/>
                <a:ea typeface="Roboto"/>
                <a:cs typeface="Roboto"/>
                <a:sym typeface="Roboto"/>
              </a:rPr>
              <a:t>validation loss starts to increase</a:t>
            </a:r>
            <a:r>
              <a:rPr lang="en" sz="1200">
                <a:solidFill>
                  <a:srgbClr val="212121"/>
                </a:solidFill>
                <a:highlight>
                  <a:srgbClr val="FFFFFF"/>
                </a:highlight>
                <a:latin typeface="Roboto"/>
                <a:ea typeface="Roboto"/>
                <a:cs typeface="Roboto"/>
                <a:sym typeface="Roboto"/>
              </a:rPr>
              <a:t>, it's likely that it's overfitting the training dataset. This means, it's learning the patterns in the training dataset </a:t>
            </a:r>
            <a:r>
              <a:rPr i="1" lang="en" sz="1200">
                <a:solidFill>
                  <a:srgbClr val="212121"/>
                </a:solidFill>
                <a:highlight>
                  <a:srgbClr val="FFFFFF"/>
                </a:highlight>
                <a:latin typeface="Roboto"/>
                <a:ea typeface="Roboto"/>
                <a:cs typeface="Roboto"/>
                <a:sym typeface="Roboto"/>
              </a:rPr>
              <a:t>too well</a:t>
            </a:r>
            <a:r>
              <a:rPr lang="en" sz="1200">
                <a:solidFill>
                  <a:srgbClr val="212121"/>
                </a:solidFill>
                <a:highlight>
                  <a:srgbClr val="FFFFFF"/>
                </a:highlight>
                <a:latin typeface="Roboto"/>
                <a:ea typeface="Roboto"/>
                <a:cs typeface="Roboto"/>
                <a:sym typeface="Roboto"/>
              </a:rPr>
              <a:t> and thus its ability to generalize to unseen data will be diminished.</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To further inspect our model's training performance, let's separate the accuracy and loss curves.</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73826ceb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b73826ceb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The ideal position for these two curves is to follow each other. If anything, the validation curve should be slightly under the training curve. If there's a large gap between the training curve and validation curve, it means your model is probably overfitting.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b73826ceb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b73826ceba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But what we'll do instead is focus on getting our model's training curves to better align with eachother, in other words, we'll take on step 2.</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Why is reducing overfitting important?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When a model performs too well on training data and poorly on unseen data, it's not much use to us if we wanted to use it in the real world.</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Say we were building a pizza vs. steak food classifier app, and our model performs very well on our training data but when users tried it out, they didn't get very good results on their own food images, is that a good experience?</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b73826ceb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b73826ceb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73826ceb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73826ceb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we've got another layer type we haven't seen before.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If convolutional layers learn the features of an image you can think of a Max Pooling layer as figuring out the </a:t>
            </a:r>
            <a:r>
              <a:rPr i="1" lang="en" sz="1200">
                <a:solidFill>
                  <a:srgbClr val="212121"/>
                </a:solidFill>
                <a:highlight>
                  <a:srgbClr val="FFFFFF"/>
                </a:highlight>
                <a:latin typeface="Roboto"/>
                <a:ea typeface="Roboto"/>
                <a:cs typeface="Roboto"/>
                <a:sym typeface="Roboto"/>
              </a:rPr>
              <a:t>most important</a:t>
            </a:r>
            <a:r>
              <a:rPr lang="en" sz="1200">
                <a:solidFill>
                  <a:srgbClr val="212121"/>
                </a:solidFill>
                <a:highlight>
                  <a:srgbClr val="FFFFFF"/>
                </a:highlight>
                <a:latin typeface="Roboto"/>
                <a:ea typeface="Roboto"/>
                <a:cs typeface="Roboto"/>
                <a:sym typeface="Roboto"/>
              </a:rPr>
              <a:t> of those features. We'll see this an example of this in a moment.</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b73826ceba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b73826ceba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it looks like our model with max pooling (</a:t>
            </a:r>
            <a:r>
              <a:rPr lang="en">
                <a:solidFill>
                  <a:srgbClr val="212121"/>
                </a:solidFill>
                <a:highlight>
                  <a:srgbClr val="FFFFFF"/>
                </a:highlight>
                <a:latin typeface="Roboto Mono"/>
                <a:ea typeface="Roboto Mono"/>
                <a:cs typeface="Roboto Mono"/>
                <a:sym typeface="Roboto Mono"/>
              </a:rPr>
              <a:t>model_5</a:t>
            </a:r>
            <a:r>
              <a:rPr lang="en" sz="1200">
                <a:solidFill>
                  <a:srgbClr val="212121"/>
                </a:solidFill>
                <a:highlight>
                  <a:srgbClr val="FFFFFF"/>
                </a:highlight>
                <a:latin typeface="Roboto"/>
                <a:ea typeface="Roboto"/>
                <a:cs typeface="Roboto"/>
                <a:sym typeface="Roboto"/>
              </a:rPr>
              <a:t>) is performing worse on the training set but better on the validation set.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Before we checkout its training curves, let's check out its architecture.</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73826ceb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73826ceb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Do you notice what's going on here with the output shape in each </a:t>
            </a:r>
            <a:r>
              <a:rPr lang="en">
                <a:solidFill>
                  <a:srgbClr val="212121"/>
                </a:solidFill>
                <a:highlight>
                  <a:srgbClr val="FFFFFF"/>
                </a:highlight>
                <a:latin typeface="Roboto Mono"/>
                <a:ea typeface="Roboto Mono"/>
                <a:cs typeface="Roboto Mono"/>
                <a:sym typeface="Roboto Mono"/>
              </a:rPr>
              <a:t>MaxPooling2D</a:t>
            </a:r>
            <a:r>
              <a:rPr lang="en" sz="1200">
                <a:solidFill>
                  <a:srgbClr val="212121"/>
                </a:solidFill>
                <a:highlight>
                  <a:srgbClr val="FFFFFF"/>
                </a:highlight>
                <a:latin typeface="Roboto"/>
                <a:ea typeface="Roboto"/>
                <a:cs typeface="Roboto"/>
                <a:sym typeface="Roboto"/>
              </a:rPr>
              <a:t> layer?</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It gets halved each time. This is effectively the </a:t>
            </a:r>
            <a:r>
              <a:rPr lang="en">
                <a:solidFill>
                  <a:srgbClr val="212121"/>
                </a:solidFill>
                <a:highlight>
                  <a:srgbClr val="FFFFFF"/>
                </a:highlight>
                <a:latin typeface="Roboto Mono"/>
                <a:ea typeface="Roboto Mono"/>
                <a:cs typeface="Roboto Mono"/>
                <a:sym typeface="Roboto Mono"/>
              </a:rPr>
              <a:t>MaxPooling2D</a:t>
            </a:r>
            <a:r>
              <a:rPr lang="en" sz="1200">
                <a:solidFill>
                  <a:srgbClr val="212121"/>
                </a:solidFill>
                <a:highlight>
                  <a:srgbClr val="FFFFFF"/>
                </a:highlight>
                <a:latin typeface="Roboto"/>
                <a:ea typeface="Roboto"/>
                <a:cs typeface="Roboto"/>
                <a:sym typeface="Roboto"/>
              </a:rPr>
              <a:t> layer taking the outputs of each Conv2D layer and saying "I only want the most important features, get rid of the rest".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bigger the </a:t>
            </a:r>
            <a:r>
              <a:rPr lang="en">
                <a:solidFill>
                  <a:srgbClr val="212121"/>
                </a:solidFill>
                <a:highlight>
                  <a:srgbClr val="FFFFFF"/>
                </a:highlight>
                <a:latin typeface="Roboto Mono"/>
                <a:ea typeface="Roboto Mono"/>
                <a:cs typeface="Roboto Mono"/>
                <a:sym typeface="Roboto Mono"/>
              </a:rPr>
              <a:t>pool_size</a:t>
            </a:r>
            <a:r>
              <a:rPr lang="en" sz="1200">
                <a:solidFill>
                  <a:srgbClr val="212121"/>
                </a:solidFill>
                <a:highlight>
                  <a:srgbClr val="FFFFFF"/>
                </a:highlight>
                <a:latin typeface="Roboto"/>
                <a:ea typeface="Roboto"/>
                <a:cs typeface="Roboto"/>
                <a:sym typeface="Roboto"/>
              </a:rPr>
              <a:t> parameter, the more the max pooling layer will squeeze the features out of the image. However, too big and the model might not be able to learn anything.</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results of this pooling are seen in a major reduction of total trainable parameters (8,861 in </a:t>
            </a:r>
            <a:r>
              <a:rPr lang="en">
                <a:solidFill>
                  <a:srgbClr val="212121"/>
                </a:solidFill>
                <a:highlight>
                  <a:srgbClr val="FFFFFF"/>
                </a:highlight>
                <a:latin typeface="Roboto Mono"/>
                <a:ea typeface="Roboto Mono"/>
                <a:cs typeface="Roboto Mono"/>
                <a:sym typeface="Roboto Mono"/>
              </a:rPr>
              <a:t>model_5</a:t>
            </a:r>
            <a:r>
              <a:rPr lang="en" sz="1200">
                <a:solidFill>
                  <a:srgbClr val="212121"/>
                </a:solidFill>
                <a:highlight>
                  <a:srgbClr val="FFFFFF"/>
                </a:highlight>
                <a:latin typeface="Roboto"/>
                <a:ea typeface="Roboto"/>
                <a:cs typeface="Roboto"/>
                <a:sym typeface="Roboto"/>
              </a:rPr>
              <a:t> and 477,431 in </a:t>
            </a:r>
            <a:r>
              <a:rPr lang="en">
                <a:solidFill>
                  <a:srgbClr val="212121"/>
                </a:solidFill>
                <a:highlight>
                  <a:srgbClr val="FFFFFF"/>
                </a:highlight>
                <a:latin typeface="Roboto Mono"/>
                <a:ea typeface="Roboto Mono"/>
                <a:cs typeface="Roboto Mono"/>
                <a:sym typeface="Roboto Mono"/>
              </a:rPr>
              <a:t>model_4</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Time to check out the loss curves.</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73826ceb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b73826ceb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We can see the training curves get a lot closer to eachother. However, our the validation loss looks to start increasing towards the end and in turn potentially leading to overfitting.</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Time to dig into our bag of tricks and try another method of overfitting prevention, data augmentation.</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First, we'll see how it's done with code then we'll discuss what it's doing.</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b73826c9c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b73826c9c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73826ceba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73826ceba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To implement data augmentation, we'll have to reinstantiate our </a:t>
            </a:r>
            <a:r>
              <a:rPr lang="en" u="sng">
                <a:solidFill>
                  <a:srgbClr val="0000EE"/>
                </a:solidFill>
                <a:highlight>
                  <a:srgbClr val="FFFFFF"/>
                </a:highlight>
                <a:latin typeface="Roboto Mono"/>
                <a:ea typeface="Roboto Mono"/>
                <a:cs typeface="Roboto Mono"/>
                <a:sym typeface="Roboto Mono"/>
                <a:hlinkClick r:id="rId2">
                  <a:extLst>
                    <a:ext uri="{A12FA001-AC4F-418D-AE19-62706E023703}">
                      <ahyp:hlinkClr val="tx"/>
                    </a:ext>
                  </a:extLst>
                </a:hlinkClick>
              </a:rPr>
              <a:t>ImageDataGenerator</a:t>
            </a:r>
            <a:r>
              <a:rPr lang="en" sz="1200">
                <a:solidFill>
                  <a:srgbClr val="212121"/>
                </a:solidFill>
                <a:highlight>
                  <a:srgbClr val="FFFFFF"/>
                </a:highlight>
                <a:latin typeface="Roboto"/>
                <a:ea typeface="Roboto"/>
                <a:cs typeface="Roboto"/>
                <a:sym typeface="Roboto"/>
              </a:rPr>
              <a:t> instances.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b="1" lang="en" sz="1200">
                <a:solidFill>
                  <a:srgbClr val="212121"/>
                </a:solidFill>
                <a:highlight>
                  <a:srgbClr val="FFFFFF"/>
                </a:highlight>
                <a:latin typeface="Roboto"/>
                <a:ea typeface="Roboto"/>
                <a:cs typeface="Roboto"/>
                <a:sym typeface="Roboto"/>
              </a:rPr>
              <a:t>Data augmentation</a:t>
            </a:r>
            <a:r>
              <a:rPr lang="en" sz="1200">
                <a:solidFill>
                  <a:srgbClr val="212121"/>
                </a:solidFill>
                <a:highlight>
                  <a:srgbClr val="FFFFFF"/>
                </a:highlight>
                <a:latin typeface="Roboto"/>
                <a:ea typeface="Roboto"/>
                <a:cs typeface="Roboto"/>
                <a:sym typeface="Roboto"/>
              </a:rPr>
              <a:t> is the process of altering our training data, leading to it having more diversity and in turn allowing our models to learn more generalizable patterns. Altering might mean adjusting the rotation of an image, flipping it, cropping it or something similar.</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Doing this simulates the kind of data a model might be used on in the real world.</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If we're building a pizza vs. steak application, not all of the images our users take might be in similar setups to our training data. Using data augmentation gives us another way to prevent overfitting and in turn make our model more generalizable.</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73826ceb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b73826ceb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b73826ceba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b73826ceba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After going through a sample of original and augmented images, you can start to see some of the example transformations on the training images.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Notice how some of the augmented images look like slightly warped versions of the original image. This means our model will be forced to try and learn patterns in less-than-perfect images, which is often the case when using real-world images.</a:t>
            </a:r>
            <a:endParaRPr sz="1200">
              <a:solidFill>
                <a:srgbClr val="212121"/>
              </a:solidFill>
              <a:highlight>
                <a:srgbClr val="FFFFFF"/>
              </a:highlight>
              <a:latin typeface="Roboto"/>
              <a:ea typeface="Roboto"/>
              <a:cs typeface="Roboto"/>
              <a:sym typeface="Roboto"/>
            </a:endParaRPr>
          </a:p>
          <a:p>
            <a:pPr indent="0" lvl="0" marL="279400" marR="66040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 </a:t>
            </a:r>
            <a:r>
              <a:rPr b="1" lang="en" sz="1200">
                <a:solidFill>
                  <a:srgbClr val="212121"/>
                </a:solidFill>
                <a:highlight>
                  <a:srgbClr val="FFFFFF"/>
                </a:highlight>
                <a:latin typeface="Roboto"/>
                <a:ea typeface="Roboto"/>
                <a:cs typeface="Roboto"/>
                <a:sym typeface="Roboto"/>
              </a:rPr>
              <a:t>Question:</a:t>
            </a:r>
            <a:r>
              <a:rPr lang="en" sz="1200">
                <a:solidFill>
                  <a:srgbClr val="212121"/>
                </a:solidFill>
                <a:highlight>
                  <a:srgbClr val="FFFFFF"/>
                </a:highlight>
                <a:latin typeface="Roboto"/>
                <a:ea typeface="Roboto"/>
                <a:cs typeface="Roboto"/>
                <a:sym typeface="Roboto"/>
              </a:rPr>
              <a:t> Should I use data augmentation? And how much should I augment?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Data augmentation is a way to try and prevent a model overfitting. If your model is overfiting (e.g. the validation loss keeps increasing), you may want to try using data augmentation.</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As for how much to data augment, there's no set practice for this. Best to check out the options in the </a:t>
            </a:r>
            <a:r>
              <a:rPr lang="en">
                <a:solidFill>
                  <a:srgbClr val="212121"/>
                </a:solidFill>
                <a:highlight>
                  <a:srgbClr val="FFFFFF"/>
                </a:highlight>
                <a:latin typeface="Roboto Mono"/>
                <a:ea typeface="Roboto Mono"/>
                <a:cs typeface="Roboto Mono"/>
                <a:sym typeface="Roboto Mono"/>
              </a:rPr>
              <a:t>ImageDataGenerator</a:t>
            </a:r>
            <a:r>
              <a:rPr lang="en" sz="1200">
                <a:solidFill>
                  <a:srgbClr val="212121"/>
                </a:solidFill>
                <a:highlight>
                  <a:srgbClr val="FFFFFF"/>
                </a:highlight>
                <a:latin typeface="Roboto"/>
                <a:ea typeface="Roboto"/>
                <a:cs typeface="Roboto"/>
                <a:sym typeface="Roboto"/>
              </a:rPr>
              <a:t> class and think about how a model in your use case might benefit from some data augmentation.</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Now we've got augmented data, let's try and refit a model on it and see how it affects training.</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b73826ceb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b73826ceb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It's because when we created </a:t>
            </a:r>
            <a:r>
              <a:rPr lang="en">
                <a:solidFill>
                  <a:srgbClr val="212121"/>
                </a:solidFill>
                <a:highlight>
                  <a:srgbClr val="FFFFFF"/>
                </a:highlight>
                <a:latin typeface="Roboto Mono"/>
                <a:ea typeface="Roboto Mono"/>
                <a:cs typeface="Roboto Mono"/>
                <a:sym typeface="Roboto Mono"/>
              </a:rPr>
              <a:t>train_data_augmented</a:t>
            </a:r>
            <a:r>
              <a:rPr lang="en" sz="1200">
                <a:solidFill>
                  <a:srgbClr val="212121"/>
                </a:solidFill>
                <a:highlight>
                  <a:srgbClr val="FFFFFF"/>
                </a:highlight>
                <a:latin typeface="Roboto"/>
                <a:ea typeface="Roboto"/>
                <a:cs typeface="Roboto"/>
                <a:sym typeface="Roboto"/>
              </a:rPr>
              <a:t> we turned off data shuffling using </a:t>
            </a:r>
            <a:r>
              <a:rPr lang="en">
                <a:solidFill>
                  <a:srgbClr val="212121"/>
                </a:solidFill>
                <a:highlight>
                  <a:srgbClr val="FFFFFF"/>
                </a:highlight>
                <a:latin typeface="Roboto Mono"/>
                <a:ea typeface="Roboto Mono"/>
                <a:cs typeface="Roboto Mono"/>
                <a:sym typeface="Roboto Mono"/>
              </a:rPr>
              <a:t>shuffle=False</a:t>
            </a:r>
            <a:r>
              <a:rPr lang="en" sz="1200">
                <a:solidFill>
                  <a:srgbClr val="212121"/>
                </a:solidFill>
                <a:highlight>
                  <a:srgbClr val="FFFFFF"/>
                </a:highlight>
                <a:latin typeface="Roboto"/>
                <a:ea typeface="Roboto"/>
                <a:cs typeface="Roboto"/>
                <a:sym typeface="Roboto"/>
              </a:rPr>
              <a:t> which means our model only sees a batch of a single kind of images at a time.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For example, the pizza class gets loaded in first because it's the first class. Thus it's performance is measured on only a single class rather than both classes. The validation data performance improves steadily because it contains shuffled data.</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Since we only set </a:t>
            </a:r>
            <a:r>
              <a:rPr lang="en">
                <a:solidFill>
                  <a:srgbClr val="212121"/>
                </a:solidFill>
                <a:highlight>
                  <a:srgbClr val="FFFFFF"/>
                </a:highlight>
                <a:latin typeface="Roboto Mono"/>
                <a:ea typeface="Roboto Mono"/>
                <a:cs typeface="Roboto Mono"/>
                <a:sym typeface="Roboto Mono"/>
              </a:rPr>
              <a:t>shuffle=False</a:t>
            </a:r>
            <a:r>
              <a:rPr lang="en" sz="1200">
                <a:solidFill>
                  <a:srgbClr val="212121"/>
                </a:solidFill>
                <a:highlight>
                  <a:srgbClr val="FFFFFF"/>
                </a:highlight>
                <a:latin typeface="Roboto"/>
                <a:ea typeface="Roboto"/>
                <a:cs typeface="Roboto"/>
                <a:sym typeface="Roboto"/>
              </a:rPr>
              <a:t> for demonstration purposes (so we could plot the same augmented and non-augmented image), we can fix this by setting </a:t>
            </a:r>
            <a:r>
              <a:rPr lang="en">
                <a:solidFill>
                  <a:srgbClr val="212121"/>
                </a:solidFill>
                <a:highlight>
                  <a:srgbClr val="FFFFFF"/>
                </a:highlight>
                <a:latin typeface="Roboto Mono"/>
                <a:ea typeface="Roboto Mono"/>
                <a:cs typeface="Roboto Mono"/>
                <a:sym typeface="Roboto Mono"/>
              </a:rPr>
              <a:t>shuffle=True</a:t>
            </a:r>
            <a:r>
              <a:rPr lang="en" sz="1200">
                <a:solidFill>
                  <a:srgbClr val="212121"/>
                </a:solidFill>
                <a:highlight>
                  <a:srgbClr val="FFFFFF"/>
                </a:highlight>
                <a:latin typeface="Roboto"/>
                <a:ea typeface="Roboto"/>
                <a:cs typeface="Roboto"/>
                <a:sym typeface="Roboto"/>
              </a:rPr>
              <a:t> on future data generators.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You may have also noticed each epoch taking longer when training with augmented data compared to when training with non-augmented data (~25s per epoch vs. ~10s per epoch).</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This is because the </a:t>
            </a:r>
            <a:r>
              <a:rPr lang="en">
                <a:solidFill>
                  <a:srgbClr val="212121"/>
                </a:solidFill>
                <a:highlight>
                  <a:srgbClr val="FFFFFF"/>
                </a:highlight>
                <a:latin typeface="Roboto Mono"/>
                <a:ea typeface="Roboto Mono"/>
                <a:cs typeface="Roboto Mono"/>
                <a:sym typeface="Roboto Mono"/>
              </a:rPr>
              <a:t>ImageDataGenerator</a:t>
            </a:r>
            <a:r>
              <a:rPr lang="en" sz="1200">
                <a:solidFill>
                  <a:srgbClr val="212121"/>
                </a:solidFill>
                <a:highlight>
                  <a:srgbClr val="FFFFFF"/>
                </a:highlight>
                <a:latin typeface="Roboto"/>
                <a:ea typeface="Roboto"/>
                <a:cs typeface="Roboto"/>
                <a:sym typeface="Roboto"/>
              </a:rPr>
              <a:t> instance augments the data as it's loaded into the model. The benefit of this is that it leaves the original images unchanged. The downside is that it takes longer to load them in.</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73826ceba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b73826ceba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73826ceba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73826ceba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Notice with </a:t>
            </a:r>
            <a:r>
              <a:rPr lang="en">
                <a:solidFill>
                  <a:srgbClr val="212121"/>
                </a:solidFill>
                <a:highlight>
                  <a:srgbClr val="FFFFFF"/>
                </a:highlight>
                <a:latin typeface="Roboto Mono"/>
                <a:ea typeface="Roboto Mono"/>
                <a:cs typeface="Roboto Mono"/>
                <a:sym typeface="Roboto Mono"/>
              </a:rPr>
              <a:t>model_7</a:t>
            </a:r>
            <a:r>
              <a:rPr lang="en" sz="1200">
                <a:solidFill>
                  <a:srgbClr val="212121"/>
                </a:solidFill>
                <a:highlight>
                  <a:srgbClr val="FFFFFF"/>
                </a:highlight>
                <a:latin typeface="Roboto"/>
                <a:ea typeface="Roboto"/>
                <a:cs typeface="Roboto"/>
                <a:sym typeface="Roboto"/>
              </a:rPr>
              <a:t> how the performance on the training dataset improves almost immediately compared to </a:t>
            </a:r>
            <a:r>
              <a:rPr lang="en">
                <a:solidFill>
                  <a:srgbClr val="212121"/>
                </a:solidFill>
                <a:highlight>
                  <a:srgbClr val="FFFFFF"/>
                </a:highlight>
                <a:latin typeface="Roboto Mono"/>
                <a:ea typeface="Roboto Mono"/>
                <a:cs typeface="Roboto Mono"/>
                <a:sym typeface="Roboto Mono"/>
              </a:rPr>
              <a:t>model_6</a:t>
            </a:r>
            <a:r>
              <a:rPr lang="en" sz="1200">
                <a:solidFill>
                  <a:srgbClr val="212121"/>
                </a:solidFill>
                <a:highlight>
                  <a:srgbClr val="FFFFFF"/>
                </a:highlight>
                <a:latin typeface="Roboto"/>
                <a:ea typeface="Roboto"/>
                <a:cs typeface="Roboto"/>
                <a:sym typeface="Roboto"/>
              </a:rPr>
              <a:t>. This is because we shuffled the training data as we passed it to the model using the parameter </a:t>
            </a:r>
            <a:r>
              <a:rPr lang="en">
                <a:solidFill>
                  <a:srgbClr val="212121"/>
                </a:solidFill>
                <a:highlight>
                  <a:srgbClr val="FFFFFF"/>
                </a:highlight>
                <a:latin typeface="Roboto Mono"/>
                <a:ea typeface="Roboto Mono"/>
                <a:cs typeface="Roboto Mono"/>
                <a:sym typeface="Roboto Mono"/>
              </a:rPr>
              <a:t>shuffle=True</a:t>
            </a:r>
            <a:r>
              <a:rPr lang="en" sz="1200">
                <a:solidFill>
                  <a:srgbClr val="212121"/>
                </a:solidFill>
                <a:highlight>
                  <a:srgbClr val="FFFFFF"/>
                </a:highlight>
                <a:latin typeface="Roboto"/>
                <a:ea typeface="Roboto"/>
                <a:cs typeface="Roboto"/>
                <a:sym typeface="Roboto"/>
              </a:rPr>
              <a:t> in the </a:t>
            </a:r>
            <a:r>
              <a:rPr lang="en">
                <a:solidFill>
                  <a:srgbClr val="212121"/>
                </a:solidFill>
                <a:highlight>
                  <a:srgbClr val="FFFFFF"/>
                </a:highlight>
                <a:latin typeface="Roboto Mono"/>
                <a:ea typeface="Roboto Mono"/>
                <a:cs typeface="Roboto Mono"/>
                <a:sym typeface="Roboto Mono"/>
              </a:rPr>
              <a:t>flow_from_directory</a:t>
            </a:r>
            <a:r>
              <a:rPr lang="en" sz="1200">
                <a:solidFill>
                  <a:srgbClr val="212121"/>
                </a:solidFill>
                <a:highlight>
                  <a:srgbClr val="FFFFFF"/>
                </a:highlight>
                <a:latin typeface="Roboto"/>
                <a:ea typeface="Roboto"/>
                <a:cs typeface="Roboto"/>
                <a:sym typeface="Roboto"/>
              </a:rPr>
              <a:t> method.</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This means the model was able to see examples of both pizza and steak images in each batch and in turn be evaluated on what it learned from both images rather than just one kind.</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Also, our loss curves look a little bit smoother with shuffled data (comparing </a:t>
            </a:r>
            <a:r>
              <a:rPr lang="en">
                <a:solidFill>
                  <a:srgbClr val="212121"/>
                </a:solidFill>
                <a:highlight>
                  <a:srgbClr val="FFFFFF"/>
                </a:highlight>
                <a:latin typeface="Roboto Mono"/>
                <a:ea typeface="Roboto Mono"/>
                <a:cs typeface="Roboto Mono"/>
                <a:sym typeface="Roboto Mono"/>
              </a:rPr>
              <a:t>history_6</a:t>
            </a:r>
            <a:r>
              <a:rPr lang="en" sz="1200">
                <a:solidFill>
                  <a:srgbClr val="212121"/>
                </a:solidFill>
                <a:highlight>
                  <a:srgbClr val="FFFFFF"/>
                </a:highlight>
                <a:latin typeface="Roboto"/>
                <a:ea typeface="Roboto"/>
                <a:cs typeface="Roboto"/>
                <a:sym typeface="Roboto"/>
              </a:rPr>
              <a:t> to </a:t>
            </a:r>
            <a:r>
              <a:rPr lang="en">
                <a:solidFill>
                  <a:srgbClr val="212121"/>
                </a:solidFill>
                <a:highlight>
                  <a:srgbClr val="FFFFFF"/>
                </a:highlight>
                <a:latin typeface="Roboto Mono"/>
                <a:ea typeface="Roboto Mono"/>
                <a:cs typeface="Roboto Mono"/>
                <a:sym typeface="Roboto Mono"/>
              </a:rPr>
              <a:t>history_7</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73826ceba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73826ceba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73826ceb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b73826ceb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50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You can think of hyperparameter tuning as simialr to adjusting the settings on your oven to cook your favourite dish. Although your oven does most of the cooking for you, you can help it by tweaking the dials.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73826ceba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b73826ceba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3838"/>
                </a:solidFill>
                <a:highlight>
                  <a:srgbClr val="FFFFFF"/>
                </a:highlight>
              </a:rPr>
              <a:t>The reuse of a pre-trained model on a new problem is known as transfer learning in machine learning. A machine uses the knowledge learned from a prior assignment to increase prediction about a new task in transfer learning. You could, for example, use the information gained during training to distinguish beverages when training a classifier to predict whether an image contains cuisine.</a:t>
            </a:r>
            <a:endParaRPr sz="2000">
              <a:solidFill>
                <a:srgbClr val="383838"/>
              </a:solidFill>
              <a:highlight>
                <a:srgbClr val="FFFFFF"/>
              </a:highlight>
            </a:endParaRPr>
          </a:p>
          <a:p>
            <a:pPr indent="0" lvl="0" marL="0" rtl="0" algn="l">
              <a:spcBef>
                <a:spcPts val="0"/>
              </a:spcBef>
              <a:spcAft>
                <a:spcPts val="0"/>
              </a:spcAft>
              <a:buNone/>
            </a:pPr>
            <a:r>
              <a:rPr lang="en" sz="2000">
                <a:solidFill>
                  <a:srgbClr val="383838"/>
                </a:solidFill>
                <a:highlight>
                  <a:srgbClr val="FFFFFF"/>
                </a:highlight>
              </a:rPr>
              <a:t>The knowledge of an already trained machine learning model is transferred to a different but closely linked problem throughout transfer learning. For example, if you trained a simple classifier to predict whether an image contains a backpack, you could use the model’s training knowledge to identify other objects such as sunglasses.</a:t>
            </a:r>
            <a:endParaRPr sz="2000">
              <a:solidFill>
                <a:srgbClr val="383838"/>
              </a:solidFill>
              <a:highlight>
                <a:srgbClr val="FFFFFF"/>
              </a:highlight>
            </a:endParaRPr>
          </a:p>
          <a:p>
            <a:pPr indent="0" lvl="0" marL="0" rtl="0" algn="l">
              <a:spcBef>
                <a:spcPts val="0"/>
              </a:spcBef>
              <a:spcAft>
                <a:spcPts val="0"/>
              </a:spcAft>
              <a:buNone/>
            </a:pPr>
            <a:r>
              <a:t/>
            </a:r>
            <a:endParaRPr sz="2000">
              <a:solidFill>
                <a:srgbClr val="383838"/>
              </a:solidFill>
              <a:highlight>
                <a:srgbClr val="FFFFFF"/>
              </a:highlight>
            </a:endParaRPr>
          </a:p>
          <a:p>
            <a:pPr indent="0" lvl="0" marL="0" rtl="0" algn="l">
              <a:spcBef>
                <a:spcPts val="0"/>
              </a:spcBef>
              <a:spcAft>
                <a:spcPts val="0"/>
              </a:spcAft>
              <a:buNone/>
            </a:pPr>
            <a:r>
              <a:t/>
            </a:r>
            <a:endParaRPr sz="2000">
              <a:solidFill>
                <a:srgbClr val="383838"/>
              </a:solidFill>
              <a:highlight>
                <a:srgbClr val="FFFFFF"/>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73826ceba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b73826ceba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b73826ce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b73826ce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A very crucial step at the beginning of any machine learning project is becoming one with the data. This usually means plenty of visualizing and folder scanning to understand the data you're working with.</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Wtih this being said, let's inspect the data we just downloaded.</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file structure has been formatted to be in a typical format you might use for working with images.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More specifically:</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A </a:t>
            </a:r>
            <a:r>
              <a:rPr lang="en">
                <a:solidFill>
                  <a:srgbClr val="212121"/>
                </a:solidFill>
                <a:highlight>
                  <a:srgbClr val="FFFFFF"/>
                </a:highlight>
                <a:latin typeface="Roboto Mono"/>
                <a:ea typeface="Roboto Mono"/>
                <a:cs typeface="Roboto Mono"/>
                <a:sym typeface="Roboto Mono"/>
              </a:rPr>
              <a:t>train</a:t>
            </a:r>
            <a:r>
              <a:rPr lang="en" sz="1200">
                <a:solidFill>
                  <a:srgbClr val="212121"/>
                </a:solidFill>
                <a:highlight>
                  <a:srgbClr val="FFFFFF"/>
                </a:highlight>
                <a:latin typeface="Roboto"/>
                <a:ea typeface="Roboto"/>
                <a:cs typeface="Roboto"/>
                <a:sym typeface="Roboto"/>
              </a:rPr>
              <a:t> directory which contains all of the images in the training dataset with subdirectories each named after a certain class containing images of that class.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A </a:t>
            </a:r>
            <a:r>
              <a:rPr lang="en">
                <a:solidFill>
                  <a:srgbClr val="212121"/>
                </a:solidFill>
                <a:highlight>
                  <a:srgbClr val="FFFFFF"/>
                </a:highlight>
                <a:latin typeface="Roboto Mono"/>
                <a:ea typeface="Roboto Mono"/>
                <a:cs typeface="Roboto Mono"/>
                <a:sym typeface="Roboto Mono"/>
              </a:rPr>
              <a:t>test</a:t>
            </a:r>
            <a:r>
              <a:rPr lang="en" sz="1200">
                <a:solidFill>
                  <a:srgbClr val="212121"/>
                </a:solidFill>
                <a:highlight>
                  <a:srgbClr val="FFFFFF"/>
                </a:highlight>
                <a:latin typeface="Roboto"/>
                <a:ea typeface="Roboto"/>
                <a:cs typeface="Roboto"/>
                <a:sym typeface="Roboto"/>
              </a:rPr>
              <a:t> directory with the same structure as the </a:t>
            </a:r>
            <a:r>
              <a:rPr lang="en">
                <a:solidFill>
                  <a:srgbClr val="212121"/>
                </a:solidFill>
                <a:highlight>
                  <a:srgbClr val="FFFFFF"/>
                </a:highlight>
                <a:latin typeface="Roboto Mono"/>
                <a:ea typeface="Roboto Mono"/>
                <a:cs typeface="Roboto Mono"/>
                <a:sym typeface="Roboto Mono"/>
              </a:rPr>
              <a:t>train</a:t>
            </a:r>
            <a:r>
              <a:rPr lang="en" sz="1200">
                <a:solidFill>
                  <a:srgbClr val="212121"/>
                </a:solidFill>
                <a:highlight>
                  <a:srgbClr val="FFFFFF"/>
                </a:highlight>
                <a:latin typeface="Roboto"/>
                <a:ea typeface="Roboto"/>
                <a:cs typeface="Roboto"/>
                <a:sym typeface="Roboto"/>
              </a:rPr>
              <a:t> directory.</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73826ceba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73826ceba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 computer vision, neural networks typically aim to detect edges in the first layer, forms in the middle layer, and task-specific features in the latter layers.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 early and central layers are employed in transfer learning, and the latter layers are only retrained. It makes use of the labelled data from the task it was trained on. </a:t>
            </a:r>
            <a:endParaRPr sz="2000"/>
          </a:p>
          <a:p>
            <a:pPr indent="0" lvl="0" marL="0" rtl="0" algn="l">
              <a:spcBef>
                <a:spcPts val="0"/>
              </a:spcBef>
              <a:spcAft>
                <a:spcPts val="0"/>
              </a:spcAft>
              <a:buNone/>
            </a:pPr>
            <a:r>
              <a:rPr lang="en" sz="2000"/>
              <a:t>Let’s return to the example of a model that has been intended to identify a backpack in an image and will now be used to detect sunglasses. Because the model has trained to recognise objects in the earlier levels, we will simply retrain the subsequent layers to understand what distinguishes sunglasses from other objects.</a:t>
            </a:r>
            <a:endParaRPr sz="20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73826ceba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73826ceba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To train a neural model from scratch, a lot of data is typically needed, but access to that data isn’t always possible – this is when transfer learning comes in handy.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Because the model has already been pre-trained, a good machine learning model can be generated with fairly little training data using transfer learning. This is especially useful in natural language processing, where huge labelled datasets require a lot of expert knowledge. Additionally, training time is decreased because building a deep neural network from the start of a complex task can take days or even weeks.</a:t>
            </a:r>
            <a:endParaRPr sz="20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73826ceba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b73826ceba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In </a:t>
            </a:r>
            <a:r>
              <a:rPr b="1" lang="en" sz="1200">
                <a:solidFill>
                  <a:srgbClr val="212121"/>
                </a:solidFill>
                <a:highlight>
                  <a:srgbClr val="FFFFFF"/>
                </a:highlight>
                <a:latin typeface="Roboto"/>
                <a:ea typeface="Roboto"/>
                <a:cs typeface="Roboto"/>
                <a:sym typeface="Roboto"/>
              </a:rPr>
              <a:t>fine-tuning transfer learning</a:t>
            </a:r>
            <a:r>
              <a:rPr lang="en" sz="1200">
                <a:solidFill>
                  <a:srgbClr val="212121"/>
                </a:solidFill>
                <a:highlight>
                  <a:srgbClr val="FFFFFF"/>
                </a:highlight>
                <a:latin typeface="Roboto"/>
                <a:ea typeface="Roboto"/>
                <a:cs typeface="Roboto"/>
                <a:sym typeface="Roboto"/>
              </a:rPr>
              <a:t> the pre-trained model weights from another model are unfrozen and tweaked during to better suit your own data.</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In fine-tuning transfer learning, you might train 1-3+ layers of a pre-trained model (where the '+' indicates that many or all of the layers could be trained).</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b73826ceba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b73826ceba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Previously we've used the different parameters of the </a:t>
            </a:r>
            <a:r>
              <a:rPr lang="en">
                <a:solidFill>
                  <a:srgbClr val="212121"/>
                </a:solidFill>
                <a:highlight>
                  <a:srgbClr val="FFFFFF"/>
                </a:highlight>
                <a:latin typeface="Roboto Mono"/>
                <a:ea typeface="Roboto Mono"/>
                <a:cs typeface="Roboto Mono"/>
                <a:sym typeface="Roboto Mono"/>
              </a:rPr>
              <a:t>ImageDataGenerator</a:t>
            </a:r>
            <a:r>
              <a:rPr lang="en" sz="1200">
                <a:solidFill>
                  <a:srgbClr val="212121"/>
                </a:solidFill>
                <a:highlight>
                  <a:srgbClr val="FFFFFF"/>
                </a:highlight>
                <a:latin typeface="Roboto"/>
                <a:ea typeface="Roboto"/>
                <a:cs typeface="Roboto"/>
                <a:sym typeface="Roboto"/>
              </a:rPr>
              <a:t> class to augment our training images, this time we're going to build data augmentation right into the model.</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How?</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Using the </a:t>
            </a:r>
            <a:r>
              <a:rPr lang="en" u="sng">
                <a:solidFill>
                  <a:srgbClr val="0000EE"/>
                </a:solidFill>
                <a:highlight>
                  <a:srgbClr val="FFFFFF"/>
                </a:highlight>
                <a:latin typeface="Roboto Mono"/>
                <a:ea typeface="Roboto Mono"/>
                <a:cs typeface="Roboto Mono"/>
                <a:sym typeface="Roboto Mono"/>
                <a:hlinkClick r:id="rId2">
                  <a:extLst>
                    <a:ext uri="{A12FA001-AC4F-418D-AE19-62706E023703}">
                      <ahyp:hlinkClr val="tx"/>
                    </a:ext>
                  </a:extLst>
                </a:hlinkClick>
              </a:rPr>
              <a:t>tf.keras.layers</a:t>
            </a:r>
            <a:r>
              <a:rPr lang="en" sz="1200">
                <a:solidFill>
                  <a:srgbClr val="212121"/>
                </a:solidFill>
                <a:highlight>
                  <a:srgbClr val="FFFFFF"/>
                </a:highlight>
                <a:latin typeface="Roboto"/>
                <a:ea typeface="Roboto"/>
                <a:cs typeface="Roboto"/>
                <a:sym typeface="Roboto"/>
              </a:rPr>
              <a:t> module and creating a dedicated data augmentation layer.</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b73826ceba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b73826ceba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b73826ceba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b73826ceba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73826ceba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73826ceba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b73826ceba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b73826ceba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73826ceba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b73826ceba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73826ceba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73826ceba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Our model is compiled and ready to be fit, so why haven't we fit it yet?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Well, for this experiment we're going to introduce a new callback, the </a:t>
            </a:r>
            <a:r>
              <a:rPr lang="en">
                <a:solidFill>
                  <a:srgbClr val="212121"/>
                </a:solidFill>
                <a:highlight>
                  <a:srgbClr val="FFFFFF"/>
                </a:highlight>
                <a:latin typeface="Roboto Mono"/>
                <a:ea typeface="Roboto Mono"/>
                <a:cs typeface="Roboto Mono"/>
                <a:sym typeface="Roboto Mono"/>
              </a:rPr>
              <a:t>ModelCheckpoint</a:t>
            </a:r>
            <a:r>
              <a:rPr lang="en" sz="1200">
                <a:solidFill>
                  <a:srgbClr val="212121"/>
                </a:solidFill>
                <a:highlight>
                  <a:srgbClr val="FFFFFF"/>
                </a:highlight>
                <a:latin typeface="Roboto"/>
                <a:ea typeface="Roboto"/>
                <a:cs typeface="Roboto"/>
                <a:sym typeface="Roboto"/>
              </a:rPr>
              <a:t> callback.</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a:t>
            </a:r>
            <a:r>
              <a:rPr lang="en" u="sng">
                <a:solidFill>
                  <a:srgbClr val="0000EE"/>
                </a:solidFill>
                <a:highlight>
                  <a:srgbClr val="FFFFFF"/>
                </a:highlight>
                <a:latin typeface="Roboto Mono"/>
                <a:ea typeface="Roboto Mono"/>
                <a:cs typeface="Roboto Mono"/>
                <a:sym typeface="Roboto Mono"/>
                <a:hlinkClick r:id="rId2">
                  <a:extLst>
                    <a:ext uri="{A12FA001-AC4F-418D-AE19-62706E023703}">
                      <ahyp:hlinkClr val="tx"/>
                    </a:ext>
                  </a:extLst>
                </a:hlinkClick>
              </a:rPr>
              <a:t>ModelCheckpoint</a:t>
            </a:r>
            <a:r>
              <a:rPr lang="en" sz="1200">
                <a:solidFill>
                  <a:srgbClr val="212121"/>
                </a:solidFill>
                <a:highlight>
                  <a:srgbClr val="FFFFFF"/>
                </a:highlight>
                <a:latin typeface="Roboto"/>
                <a:ea typeface="Roboto"/>
                <a:cs typeface="Roboto"/>
                <a:sym typeface="Roboto"/>
              </a:rPr>
              <a:t> callback gives you the ability to save your model, as a whole in the </a:t>
            </a:r>
            <a:r>
              <a:rPr lang="en" u="sng">
                <a:solidFill>
                  <a:srgbClr val="0000EE"/>
                </a:solidFill>
                <a:highlight>
                  <a:srgbClr val="FFFFFF"/>
                </a:highlight>
                <a:latin typeface="Roboto Mono"/>
                <a:ea typeface="Roboto Mono"/>
                <a:cs typeface="Roboto Mono"/>
                <a:sym typeface="Roboto Mono"/>
                <a:hlinkClick r:id="rId3">
                  <a:extLst>
                    <a:ext uri="{A12FA001-AC4F-418D-AE19-62706E023703}">
                      <ahyp:hlinkClr val="tx"/>
                    </a:ext>
                  </a:extLst>
                </a:hlinkClick>
              </a:rPr>
              <a:t>SavedModel</a:t>
            </a:r>
            <a:r>
              <a:rPr lang="en" sz="1200">
                <a:solidFill>
                  <a:srgbClr val="212121"/>
                </a:solidFill>
                <a:highlight>
                  <a:srgbClr val="FFFFFF"/>
                </a:highlight>
                <a:latin typeface="Roboto"/>
                <a:ea typeface="Roboto"/>
                <a:cs typeface="Roboto"/>
                <a:sym typeface="Roboto"/>
              </a:rPr>
              <a:t> format or the </a:t>
            </a:r>
            <a:r>
              <a:rPr lang="en" sz="1200" u="sng">
                <a:solidFill>
                  <a:schemeClr val="hlink"/>
                </a:solidFill>
                <a:highlight>
                  <a:srgbClr val="FFFFFF"/>
                </a:highlight>
                <a:latin typeface="Roboto"/>
                <a:ea typeface="Roboto"/>
                <a:cs typeface="Roboto"/>
                <a:sym typeface="Roboto"/>
                <a:hlinkClick r:id="rId4"/>
              </a:rPr>
              <a:t>weights (patterns) only</a:t>
            </a:r>
            <a:r>
              <a:rPr lang="en" sz="1200">
                <a:solidFill>
                  <a:srgbClr val="212121"/>
                </a:solidFill>
                <a:highlight>
                  <a:srgbClr val="FFFFFF"/>
                </a:highlight>
                <a:latin typeface="Roboto"/>
                <a:ea typeface="Roboto"/>
                <a:cs typeface="Roboto"/>
                <a:sym typeface="Roboto"/>
              </a:rPr>
              <a:t> to a specified directory as it trains.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This is helpful if you think your model is going to be training for a long time and you want to make backups of it as it trains. It also means if you think your model could benefit from being trained for longer, you can reload it from a specific checkpoint and continue training from there.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For example, say you fit a feature extraction transfer learning model for 5 epochs and you check the training curves and see it was still improving and you want to see if fine-tuning for another 5 epochs could help, you can load the checkpoint, unfreeze some (or all) of the base model layers and then continue training.</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In fact, that's exactly what we're going to do.</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But first, let's create a </a:t>
            </a:r>
            <a:r>
              <a:rPr lang="en">
                <a:solidFill>
                  <a:srgbClr val="212121"/>
                </a:solidFill>
                <a:highlight>
                  <a:srgbClr val="FFFFFF"/>
                </a:highlight>
                <a:latin typeface="Roboto Mono"/>
                <a:ea typeface="Roboto Mono"/>
                <a:cs typeface="Roboto Mono"/>
                <a:sym typeface="Roboto Mono"/>
              </a:rPr>
              <a:t>ModelCheckpoint</a:t>
            </a:r>
            <a:r>
              <a:rPr lang="en" sz="1200">
                <a:solidFill>
                  <a:srgbClr val="212121"/>
                </a:solidFill>
                <a:highlight>
                  <a:srgbClr val="FFFFFF"/>
                </a:highlight>
                <a:latin typeface="Roboto"/>
                <a:ea typeface="Roboto"/>
                <a:cs typeface="Roboto"/>
                <a:sym typeface="Roboto"/>
              </a:rPr>
              <a:t> callback. To do so, we have to specifcy a directory we'd like to save to.</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73826ceb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73826ceb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b73826ceba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b73826ceba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73826ceba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73826ceba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800">
                <a:solidFill>
                  <a:srgbClr val="212121"/>
                </a:solidFill>
                <a:highlight>
                  <a:srgbClr val="FFFFFF"/>
                </a:highlight>
                <a:latin typeface="Roboto"/>
                <a:ea typeface="Roboto"/>
                <a:cs typeface="Roboto"/>
                <a:sym typeface="Roboto"/>
              </a:rPr>
              <a:t>Time to fit the model.</a:t>
            </a:r>
            <a:endParaRPr sz="18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800">
                <a:solidFill>
                  <a:srgbClr val="212121"/>
                </a:solidFill>
                <a:highlight>
                  <a:srgbClr val="FFFFFF"/>
                </a:highlight>
                <a:latin typeface="Roboto"/>
                <a:ea typeface="Roboto"/>
                <a:cs typeface="Roboto"/>
                <a:sym typeface="Roboto"/>
              </a:rPr>
              <a:t>Because we're going to be fine-tuning it later, we'll create a variable </a:t>
            </a:r>
            <a:r>
              <a:rPr lang="en" sz="1800">
                <a:solidFill>
                  <a:srgbClr val="212121"/>
                </a:solidFill>
                <a:highlight>
                  <a:srgbClr val="FFFFFF"/>
                </a:highlight>
                <a:latin typeface="Roboto Mono"/>
                <a:ea typeface="Roboto Mono"/>
                <a:cs typeface="Roboto Mono"/>
                <a:sym typeface="Roboto Mono"/>
              </a:rPr>
              <a:t>initial_epochs</a:t>
            </a:r>
            <a:r>
              <a:rPr lang="en" sz="1800">
                <a:solidFill>
                  <a:srgbClr val="212121"/>
                </a:solidFill>
                <a:highlight>
                  <a:srgbClr val="FFFFFF"/>
                </a:highlight>
                <a:latin typeface="Roboto"/>
                <a:ea typeface="Roboto"/>
                <a:cs typeface="Roboto"/>
                <a:sym typeface="Roboto"/>
              </a:rPr>
              <a:t> and set it to 5 to use later.</a:t>
            </a:r>
            <a:endParaRPr sz="18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500"/>
              </a:spcAft>
              <a:buClr>
                <a:schemeClr val="dk1"/>
              </a:buClr>
              <a:buSzPts val="1100"/>
              <a:buFont typeface="Arial"/>
              <a:buNone/>
            </a:pPr>
            <a:r>
              <a:rPr lang="en" sz="1800">
                <a:solidFill>
                  <a:srgbClr val="212121"/>
                </a:solidFill>
                <a:highlight>
                  <a:srgbClr val="FFFFFF"/>
                </a:highlight>
                <a:latin typeface="Roboto"/>
                <a:ea typeface="Roboto"/>
                <a:cs typeface="Roboto"/>
                <a:sym typeface="Roboto"/>
              </a:rPr>
              <a:t>We'll also add in our </a:t>
            </a:r>
            <a:r>
              <a:rPr lang="en" sz="1800">
                <a:solidFill>
                  <a:srgbClr val="212121"/>
                </a:solidFill>
                <a:highlight>
                  <a:srgbClr val="FFFFFF"/>
                </a:highlight>
                <a:latin typeface="Roboto Mono"/>
                <a:ea typeface="Roboto Mono"/>
                <a:cs typeface="Roboto Mono"/>
                <a:sym typeface="Roboto Mono"/>
              </a:rPr>
              <a:t>checkpoint_callback</a:t>
            </a:r>
            <a:r>
              <a:rPr lang="en" sz="1800">
                <a:solidFill>
                  <a:srgbClr val="212121"/>
                </a:solidFill>
                <a:highlight>
                  <a:srgbClr val="FFFFFF"/>
                </a:highlight>
                <a:latin typeface="Roboto"/>
                <a:ea typeface="Roboto"/>
                <a:cs typeface="Roboto"/>
                <a:sym typeface="Roboto"/>
              </a:rPr>
              <a:t> in our list of </a:t>
            </a:r>
            <a:r>
              <a:rPr lang="en" sz="1800">
                <a:solidFill>
                  <a:srgbClr val="212121"/>
                </a:solidFill>
                <a:highlight>
                  <a:srgbClr val="FFFFFF"/>
                </a:highlight>
                <a:latin typeface="Roboto Mono"/>
                <a:ea typeface="Roboto Mono"/>
                <a:cs typeface="Roboto Mono"/>
                <a:sym typeface="Roboto Mono"/>
              </a:rPr>
              <a:t>callbacks</a:t>
            </a:r>
            <a:r>
              <a:rPr lang="en" sz="1800">
                <a:solidFill>
                  <a:srgbClr val="212121"/>
                </a:solidFill>
                <a:highlight>
                  <a:srgbClr val="FFFFFF"/>
                </a:highlight>
                <a:latin typeface="Roboto"/>
                <a:ea typeface="Roboto"/>
                <a:cs typeface="Roboto"/>
                <a:sym typeface="Roboto"/>
              </a:rPr>
              <a: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73826ceba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73826ceba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Looking at these, our model's performance with 10% of the data and data augmentation isn't as good as the model with 10% of the data without data augmentation (see </a:t>
            </a:r>
            <a:r>
              <a:rPr lang="en">
                <a:solidFill>
                  <a:srgbClr val="212121"/>
                </a:solidFill>
                <a:latin typeface="Roboto Mono"/>
                <a:ea typeface="Roboto Mono"/>
                <a:cs typeface="Roboto Mono"/>
                <a:sym typeface="Roboto Mono"/>
              </a:rPr>
              <a:t>model_0</a:t>
            </a:r>
            <a:r>
              <a:rPr lang="en" sz="1200">
                <a:solidFill>
                  <a:srgbClr val="212121"/>
                </a:solidFill>
                <a:highlight>
                  <a:srgbClr val="FFFFFF"/>
                </a:highlight>
                <a:latin typeface="Roboto"/>
                <a:ea typeface="Roboto"/>
                <a:cs typeface="Roboto"/>
                <a:sym typeface="Roboto"/>
              </a:rPr>
              <a:t> results above), however the curves are trending in the right direction, meaning if we decided to train for longer, its metrics would likely improve.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73826ceba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73826ceba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683690c4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683690c4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73826ceb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73826ceb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You might've noticed we've been printing the image shape alongside the plotted image.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This is because the way our computer sees the image is in the form of a big array (tensor).</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Looking at the image shape more closely, you'll see it's in the form </a:t>
            </a:r>
            <a:r>
              <a:rPr lang="en">
                <a:solidFill>
                  <a:srgbClr val="212121"/>
                </a:solidFill>
                <a:highlight>
                  <a:srgbClr val="FFFFFF"/>
                </a:highlight>
                <a:latin typeface="Roboto Mono"/>
                <a:ea typeface="Roboto Mono"/>
                <a:cs typeface="Roboto Mono"/>
                <a:sym typeface="Roboto Mono"/>
              </a:rPr>
              <a:t>(Width, Height, Colour Channels)</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In our case, the width and height vary but because we're dealing with colour images, the colour channels value is always 3. This is for different values of </a:t>
            </a:r>
            <a:r>
              <a:rPr lang="en" sz="1200" u="sng">
                <a:solidFill>
                  <a:schemeClr val="hlink"/>
                </a:solidFill>
                <a:highlight>
                  <a:srgbClr val="FFFFFF"/>
                </a:highlight>
                <a:latin typeface="Roboto"/>
                <a:ea typeface="Roboto"/>
                <a:cs typeface="Roboto"/>
                <a:sym typeface="Roboto"/>
                <a:hlinkClick r:id="rId2"/>
              </a:rPr>
              <a:t>red, green and blue (RGB) pixels</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You'll notice all of the values in the </a:t>
            </a:r>
            <a:r>
              <a:rPr lang="en">
                <a:solidFill>
                  <a:srgbClr val="212121"/>
                </a:solidFill>
                <a:highlight>
                  <a:srgbClr val="FFFFFF"/>
                </a:highlight>
                <a:latin typeface="Roboto Mono"/>
                <a:ea typeface="Roboto Mono"/>
                <a:cs typeface="Roboto Mono"/>
                <a:sym typeface="Roboto Mono"/>
              </a:rPr>
              <a:t>img</a:t>
            </a:r>
            <a:r>
              <a:rPr lang="en" sz="1200">
                <a:solidFill>
                  <a:srgbClr val="212121"/>
                </a:solidFill>
                <a:highlight>
                  <a:srgbClr val="FFFFFF"/>
                </a:highlight>
                <a:latin typeface="Roboto"/>
                <a:ea typeface="Roboto"/>
                <a:cs typeface="Roboto"/>
                <a:sym typeface="Roboto"/>
              </a:rPr>
              <a:t> array are between 0 and 255. This is because that's the possible range for red, green and blue values.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For example, a pixel with a value </a:t>
            </a:r>
            <a:r>
              <a:rPr lang="en">
                <a:solidFill>
                  <a:srgbClr val="212121"/>
                </a:solidFill>
                <a:highlight>
                  <a:srgbClr val="FFFFFF"/>
                </a:highlight>
                <a:latin typeface="Roboto Mono"/>
                <a:ea typeface="Roboto Mono"/>
                <a:cs typeface="Roboto Mono"/>
                <a:sym typeface="Roboto Mono"/>
              </a:rPr>
              <a:t>red=0, green=0, blue=255</a:t>
            </a:r>
            <a:r>
              <a:rPr lang="en" sz="1200">
                <a:solidFill>
                  <a:srgbClr val="212121"/>
                </a:solidFill>
                <a:highlight>
                  <a:srgbClr val="FFFFFF"/>
                </a:highlight>
                <a:latin typeface="Roboto"/>
                <a:ea typeface="Roboto"/>
                <a:cs typeface="Roboto"/>
                <a:sym typeface="Roboto"/>
              </a:rPr>
              <a:t> will look very blue.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So when we build a model to differentiate between our images of </a:t>
            </a:r>
            <a:r>
              <a:rPr lang="en">
                <a:solidFill>
                  <a:srgbClr val="212121"/>
                </a:solidFill>
                <a:highlight>
                  <a:srgbClr val="FFFFFF"/>
                </a:highlight>
                <a:latin typeface="Roboto Mono"/>
                <a:ea typeface="Roboto Mono"/>
                <a:cs typeface="Roboto Mono"/>
                <a:sym typeface="Roboto Mono"/>
              </a:rPr>
              <a:t>pizza</a:t>
            </a:r>
            <a:r>
              <a:rPr lang="en" sz="1200">
                <a:solidFill>
                  <a:srgbClr val="212121"/>
                </a:solidFill>
                <a:highlight>
                  <a:srgbClr val="FFFFFF"/>
                </a:highlight>
                <a:latin typeface="Roboto"/>
                <a:ea typeface="Roboto"/>
                <a:cs typeface="Roboto"/>
                <a:sym typeface="Roboto"/>
              </a:rPr>
              <a:t> and </a:t>
            </a:r>
            <a:r>
              <a:rPr lang="en">
                <a:solidFill>
                  <a:srgbClr val="212121"/>
                </a:solidFill>
                <a:highlight>
                  <a:srgbClr val="FFFFFF"/>
                </a:highlight>
                <a:latin typeface="Roboto Mono"/>
                <a:ea typeface="Roboto Mono"/>
                <a:cs typeface="Roboto Mono"/>
                <a:sym typeface="Roboto Mono"/>
              </a:rPr>
              <a:t>steak</a:t>
            </a:r>
            <a:r>
              <a:rPr lang="en" sz="1200">
                <a:solidFill>
                  <a:srgbClr val="212121"/>
                </a:solidFill>
                <a:highlight>
                  <a:srgbClr val="FFFFFF"/>
                </a:highlight>
                <a:latin typeface="Roboto"/>
                <a:ea typeface="Roboto"/>
                <a:cs typeface="Roboto"/>
                <a:sym typeface="Roboto"/>
              </a:rPr>
              <a:t>, it will be finding patterns in these different pixel values which determine what each class looks like.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73826ceb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b73826ceb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73826ceb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73826ceb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950">
                <a:solidFill>
                  <a:srgbClr val="212121"/>
                </a:solidFill>
                <a:highlight>
                  <a:srgbClr val="FFFFFF"/>
                </a:highlight>
                <a:latin typeface="Roboto"/>
                <a:ea typeface="Roboto"/>
                <a:cs typeface="Roboto"/>
                <a:sym typeface="Roboto"/>
              </a:rPr>
              <a:t>What is Convolutional Neural Network?</a:t>
            </a:r>
            <a:endParaRPr sz="1950">
              <a:solidFill>
                <a:srgbClr val="212121"/>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A Convolutional Neural Network, also known as CNN or ConvNet, is a class of neural networks that specializes in processing data that has a grid-like topology, such as an image. A digital image is a binary representation of visual data. It contains a series of pixels arranged in a grid-like fashion that contains pixel values to denote how bright and what color each pixel should be</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forms.gle/YG9TtSbimF2bhiUR8"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lab.research.google.com/corgiredirector?site=https%3A%2F%2Fdata.vision.ee.ethz.ch%2Fcvl%2Fdatasets_extra%2Ffood-101%2Fstatic%2Fbossard_eccv14_food-101.pdf" TargetMode="External"/><Relationship Id="rId4" Type="http://schemas.openxmlformats.org/officeDocument/2006/relationships/hyperlink" Target="https://colab.research.google.com/corgiredirector?site=https%3A%2F%2Fmedium.com%2F%40williamkoehrsen%2Frandom-forest-simple-explanation-377895a60d2d" TargetMode="External"/><Relationship Id="rId5" Type="http://schemas.openxmlformats.org/officeDocument/2006/relationships/hyperlink" Target="https://colab.research.google.com/corgiredirector?site=https%3A%2F%2Fpoloclub.github.io%2Fcnn-explainer%2F" TargetMode="External"/><Relationship Id="rId6"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colab.research.google.com/corgiredirector?site=https%3A%2F%2Fwww.tensorflow.org%2Fapi_docs%2Fpython%2Ftf%2Fkeras%2Fpreprocessing%2Fimage%2FImageDataGenerator%23flow_from_directory" TargetMode="Externa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colab.research.google.com/corgiredirector?site=https%3A%2F%2Fwww.image-net.org%2F" TargetMode="External"/><Relationship Id="rId4" Type="http://schemas.openxmlformats.org/officeDocument/2006/relationships/hyperlink" Target="https://colab.research.google.com/corgiredirector?site=https%3A%2F%2Fpoloclub.github.io%2Fcnn-explainer%2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colab.research.google.com/corgiredirector?site=https%3A%2F%2Fdeeplizard.com%2Flearn%2Fvideo%2FZjM_XQa5s6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colab.research.google.com/corgiredirector?site=https%3A%2F%2Fwww.tensorflow.org%2Fapi_docs%2Fpython%2Ftf%2Fkeras%2Flayers" TargetMode="Externa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colab.research.google.com/corgiredirector?site=https%3A%2F%2Fwww.tensorflow.org%2Fapi_docs%2Fpython%2Ftf%2Fkeras%2Flayers%2FRandomFlip" TargetMode="External"/><Relationship Id="rId4" Type="http://schemas.openxmlformats.org/officeDocument/2006/relationships/hyperlink" Target="https://colab.research.google.com/corgiredirector?site=https%3A%2F%2Fwww.tensorflow.org%2Fapi_docs%2Fpython%2Ftf%2Fkeras%2Flayers%2FRandomRotation" TargetMode="External"/><Relationship Id="rId9" Type="http://schemas.openxmlformats.org/officeDocument/2006/relationships/hyperlink" Target="https://colab.research.google.com/corgiredirector?site=https%3A%2F%2Fwww.tensorflow.org%2Fapi_docs%2Fpython%2Ftf%2Fkeras%2Fapplications%2Fefficientnet_v2%2FEfficientNetV2B0" TargetMode="External"/><Relationship Id="rId5" Type="http://schemas.openxmlformats.org/officeDocument/2006/relationships/hyperlink" Target="https://colab.research.google.com/corgiredirector?site=https%3A%2F%2Fwww.tensorflow.org%2Fapi_docs%2Fpython%2Ftf%2Fkeras%2Flayers%2FRandomZoom" TargetMode="External"/><Relationship Id="rId6" Type="http://schemas.openxmlformats.org/officeDocument/2006/relationships/hyperlink" Target="https://colab.research.google.com/corgiredirector?site=https%3A%2F%2Fwww.tensorflow.org%2Fapi_docs%2Fpython%2Ftf%2Fkeras%2Flayers%2FRandomHeight" TargetMode="External"/><Relationship Id="rId7" Type="http://schemas.openxmlformats.org/officeDocument/2006/relationships/hyperlink" Target="https://colab.research.google.com/corgiredirector?site=https%3A%2F%2Fwww.tensorflow.org%2Fapi_docs%2Fpython%2Ftf%2Fkeras%2Flayers%2FRandomWidth" TargetMode="External"/><Relationship Id="rId8" Type="http://schemas.openxmlformats.org/officeDocument/2006/relationships/hyperlink" Target="https://colab.research.google.com/corgiredirector?site=https%3A%2F%2Fwww.tensorflow.org%2Fapi_docs%2Fpython%2Ftf%2Fkeras%2Flayers%2FRescal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colab.research.google.com/corgiredirector?site=https%3A%2F%2Fwww.tensorflow.org%2Ftutorials%2Fkeras%2Fsave_and_load%23save_the_entire_mode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3.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docs.google.com/spreadsheets/d/1xPrLgY6E_iNN2R0jU0MEf8N75Xcn5FIM--ruNihjrqU/edit#gid=1925502567" TargetMode="External"/><Relationship Id="rId4" Type="http://schemas.openxmlformats.org/officeDocument/2006/relationships/image" Target="../media/image52.png"/><Relationship Id="rId10" Type="http://schemas.openxmlformats.org/officeDocument/2006/relationships/image" Target="../media/image59.png"/><Relationship Id="rId9" Type="http://schemas.openxmlformats.org/officeDocument/2006/relationships/image" Target="../media/image62.png"/><Relationship Id="rId5" Type="http://schemas.openxmlformats.org/officeDocument/2006/relationships/hyperlink" Target="https://www.youtube.com/playlist?list=PLXpIV63PRtvXM5I-6Fv9Z1s3tXV91n636" TargetMode="External"/><Relationship Id="rId6" Type="http://schemas.openxmlformats.org/officeDocument/2006/relationships/image" Target="../media/image55.png"/><Relationship Id="rId7" Type="http://schemas.openxmlformats.org/officeDocument/2006/relationships/hyperlink" Target="https://forms.gle/pChmChS5VLR4FHQE9" TargetMode="External"/><Relationship Id="rId8" Type="http://schemas.openxmlformats.org/officeDocument/2006/relationships/hyperlink" Target="https://forms.gle/H6naog7cx4fjMfEU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12725"/>
            <a:ext cx="8520600" cy="961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600"/>
              <a:t>CV Track 2/3: </a:t>
            </a:r>
            <a:endParaRPr sz="3600"/>
          </a:p>
          <a:p>
            <a:pPr indent="0" lvl="0" marL="0" rtl="0" algn="ctr">
              <a:spcBef>
                <a:spcPts val="0"/>
              </a:spcBef>
              <a:spcAft>
                <a:spcPts val="0"/>
              </a:spcAft>
              <a:buNone/>
            </a:pPr>
            <a:r>
              <a:rPr lang="en" sz="3600"/>
              <a:t>Transfer Learning, Fine Tuning</a:t>
            </a:r>
            <a:endParaRPr sz="3600"/>
          </a:p>
        </p:txBody>
      </p:sp>
      <p:sp>
        <p:nvSpPr>
          <p:cNvPr id="55" name="Google Shape;55;p13"/>
          <p:cNvSpPr txBox="1"/>
          <p:nvPr/>
        </p:nvSpPr>
        <p:spPr>
          <a:xfrm>
            <a:off x="3790825" y="2358250"/>
            <a:ext cx="5082900" cy="22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u="sng">
                <a:solidFill>
                  <a:schemeClr val="hlink"/>
                </a:solidFill>
                <a:hlinkClick r:id="rId3"/>
              </a:rPr>
              <a:t>https://forms.gle/YG9TtSbimF2bhiUR8</a:t>
            </a:r>
            <a:r>
              <a:rPr lang="en" sz="1600">
                <a:solidFill>
                  <a:srgbClr val="595959"/>
                </a:solidFill>
              </a:rPr>
              <a:t> </a:t>
            </a:r>
            <a:endParaRPr sz="1600">
              <a:solidFill>
                <a:srgbClr val="595959"/>
              </a:solidFill>
            </a:endParaRPr>
          </a:p>
          <a:p>
            <a:pPr indent="0" lvl="0" marL="0" rtl="0" algn="ctr">
              <a:spcBef>
                <a:spcPts val="0"/>
              </a:spcBef>
              <a:spcAft>
                <a:spcPts val="0"/>
              </a:spcAft>
              <a:buNone/>
            </a:pPr>
            <a:r>
              <a:rPr b="1" lang="en" sz="2800">
                <a:solidFill>
                  <a:srgbClr val="595959"/>
                </a:solidFill>
              </a:rPr>
              <a:t>Attendance</a:t>
            </a:r>
            <a:endParaRPr b="1" sz="2800">
              <a:solidFill>
                <a:srgbClr val="595959"/>
              </a:solidFill>
            </a:endParaRPr>
          </a:p>
          <a:p>
            <a:pPr indent="0" lvl="0" marL="0" rtl="0" algn="ctr">
              <a:spcBef>
                <a:spcPts val="0"/>
              </a:spcBef>
              <a:spcAft>
                <a:spcPts val="0"/>
              </a:spcAft>
              <a:buNone/>
            </a:pPr>
            <a:r>
              <a:rPr b="1" lang="en" sz="1600">
                <a:solidFill>
                  <a:srgbClr val="595959"/>
                </a:solidFill>
              </a:rPr>
              <a:t>Relevant links are inside the form</a:t>
            </a:r>
            <a:endParaRPr b="1" sz="1600">
              <a:solidFill>
                <a:srgbClr val="595959"/>
              </a:solidFill>
            </a:endParaRPr>
          </a:p>
          <a:p>
            <a:pPr indent="0" lvl="0" marL="0" rtl="0" algn="ctr">
              <a:spcBef>
                <a:spcPts val="0"/>
              </a:spcBef>
              <a:spcAft>
                <a:spcPts val="0"/>
              </a:spcAft>
              <a:buNone/>
            </a:pPr>
            <a:r>
              <a:t/>
            </a:r>
            <a:endParaRPr sz="2800">
              <a:solidFill>
                <a:srgbClr val="595959"/>
              </a:solidFill>
            </a:endParaRPr>
          </a:p>
          <a:p>
            <a:pPr indent="0" lvl="0" marL="0" rtl="0" algn="ctr">
              <a:spcBef>
                <a:spcPts val="0"/>
              </a:spcBef>
              <a:spcAft>
                <a:spcPts val="0"/>
              </a:spcAft>
              <a:buNone/>
            </a:pPr>
            <a:r>
              <a:t/>
            </a:r>
            <a:endParaRPr sz="1500">
              <a:solidFill>
                <a:srgbClr val="595959"/>
              </a:solidFill>
            </a:endParaRPr>
          </a:p>
        </p:txBody>
      </p:sp>
      <p:pic>
        <p:nvPicPr>
          <p:cNvPr id="56" name="Google Shape;56;p13"/>
          <p:cNvPicPr preferRelativeResize="0"/>
          <p:nvPr/>
        </p:nvPicPr>
        <p:blipFill>
          <a:blip r:embed="rId4">
            <a:alphaModFix/>
          </a:blip>
          <a:stretch>
            <a:fillRect/>
          </a:stretch>
        </p:blipFill>
        <p:spPr>
          <a:xfrm>
            <a:off x="922263" y="2116400"/>
            <a:ext cx="2757600" cy="277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2"/>
          <p:cNvPicPr preferRelativeResize="0"/>
          <p:nvPr/>
        </p:nvPicPr>
        <p:blipFill>
          <a:blip r:embed="rId3">
            <a:alphaModFix/>
          </a:blip>
          <a:stretch>
            <a:fillRect/>
          </a:stretch>
        </p:blipFill>
        <p:spPr>
          <a:xfrm>
            <a:off x="152400" y="1276350"/>
            <a:ext cx="8839204" cy="2222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3"/>
          <p:cNvPicPr preferRelativeResize="0"/>
          <p:nvPr/>
        </p:nvPicPr>
        <p:blipFill>
          <a:blip r:embed="rId3">
            <a:alphaModFix/>
          </a:blip>
          <a:stretch>
            <a:fillRect/>
          </a:stretch>
        </p:blipFill>
        <p:spPr>
          <a:xfrm>
            <a:off x="152400" y="533400"/>
            <a:ext cx="8839204" cy="343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a:t>
            </a:r>
            <a:endParaRPr/>
          </a:p>
        </p:txBody>
      </p:sp>
      <p:pic>
        <p:nvPicPr>
          <p:cNvPr id="119" name="Google Shape;119;p24"/>
          <p:cNvPicPr preferRelativeResize="0"/>
          <p:nvPr/>
        </p:nvPicPr>
        <p:blipFill>
          <a:blip r:embed="rId3">
            <a:alphaModFix/>
          </a:blip>
          <a:stretch>
            <a:fillRect/>
          </a:stretch>
        </p:blipFill>
        <p:spPr>
          <a:xfrm>
            <a:off x="1400175" y="1236800"/>
            <a:ext cx="6343650" cy="373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5"/>
          <p:cNvPicPr preferRelativeResize="0"/>
          <p:nvPr/>
        </p:nvPicPr>
        <p:blipFill>
          <a:blip r:embed="rId3">
            <a:alphaModFix/>
          </a:blip>
          <a:stretch>
            <a:fillRect/>
          </a:stretch>
        </p:blipFill>
        <p:spPr>
          <a:xfrm>
            <a:off x="1962963" y="57150"/>
            <a:ext cx="5218083"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Pooling layer</a:t>
            </a:r>
            <a:endParaRPr/>
          </a:p>
        </p:txBody>
      </p:sp>
      <p:pic>
        <p:nvPicPr>
          <p:cNvPr id="130" name="Google Shape;130;p26"/>
          <p:cNvPicPr preferRelativeResize="0"/>
          <p:nvPr/>
        </p:nvPicPr>
        <p:blipFill>
          <a:blip r:embed="rId3">
            <a:alphaModFix/>
          </a:blip>
          <a:stretch>
            <a:fillRect/>
          </a:stretch>
        </p:blipFill>
        <p:spPr>
          <a:xfrm>
            <a:off x="885825" y="1132025"/>
            <a:ext cx="7752703"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Fully connected Layer (Dense layer)</a:t>
            </a:r>
            <a:endParaRPr/>
          </a:p>
        </p:txBody>
      </p:sp>
      <p:sp>
        <p:nvSpPr>
          <p:cNvPr id="136" name="Google Shape;136;p27"/>
          <p:cNvSpPr txBox="1"/>
          <p:nvPr>
            <p:ph idx="1" type="body"/>
          </p:nvPr>
        </p:nvSpPr>
        <p:spPr>
          <a:xfrm>
            <a:off x="311700" y="1152475"/>
            <a:ext cx="41286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Clr>
                <a:schemeClr val="dk1"/>
              </a:buClr>
              <a:buSzPct val="61111"/>
              <a:buFont typeface="Arial"/>
              <a:buNone/>
            </a:pPr>
            <a:r>
              <a:rPr lang="en"/>
              <a:t>Since convolution is a linear operation and images are far from linear, non-linearity layers are often placed directly after the convolutional layer to introduce non-linearity to the activation map.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There are several types of non-linear operations, the popular ones being:</a:t>
            </a:r>
            <a:endParaRPr/>
          </a:p>
          <a:p>
            <a:pPr indent="0" lvl="0" marL="0" rtl="0" algn="l">
              <a:spcBef>
                <a:spcPts val="1200"/>
              </a:spcBef>
              <a:spcAft>
                <a:spcPts val="0"/>
              </a:spcAft>
              <a:buNone/>
            </a:pPr>
            <a:r>
              <a:rPr lang="en"/>
              <a:t>1. Sigmoid</a:t>
            </a:r>
            <a:endParaRPr/>
          </a:p>
          <a:p>
            <a:pPr indent="0" lvl="0" marL="0" rtl="0" algn="l">
              <a:spcBef>
                <a:spcPts val="1200"/>
              </a:spcBef>
              <a:spcAft>
                <a:spcPts val="0"/>
              </a:spcAft>
              <a:buNone/>
            </a:pPr>
            <a:r>
              <a:rPr lang="en"/>
              <a:t>2. Relu</a:t>
            </a:r>
            <a:endParaRPr/>
          </a:p>
          <a:p>
            <a:pPr indent="0" lvl="0" marL="0" rtl="0" algn="l">
              <a:spcBef>
                <a:spcPts val="1200"/>
              </a:spcBef>
              <a:spcAft>
                <a:spcPts val="0"/>
              </a:spcAft>
              <a:buNone/>
            </a:pPr>
            <a:r>
              <a:rPr lang="en"/>
              <a:t>3. Tanh</a:t>
            </a:r>
            <a:endParaRPr/>
          </a:p>
          <a:p>
            <a:pPr indent="0" lvl="0" marL="0" rtl="0" algn="l">
              <a:spcBef>
                <a:spcPts val="1200"/>
              </a:spcBef>
              <a:spcAft>
                <a:spcPts val="0"/>
              </a:spcAft>
              <a:buClr>
                <a:schemeClr val="dk1"/>
              </a:buClr>
              <a:buSzPct val="61111"/>
              <a:buFont typeface="Arial"/>
              <a:buNone/>
            </a:pPr>
            <a:r>
              <a:rPr lang="en"/>
              <a:t>...</a:t>
            </a:r>
            <a:endParaRPr/>
          </a:p>
          <a:p>
            <a:pPr indent="0" lvl="0" marL="0" rtl="0" algn="l">
              <a:spcBef>
                <a:spcPts val="1200"/>
              </a:spcBef>
              <a:spcAft>
                <a:spcPts val="1200"/>
              </a:spcAft>
              <a:buNone/>
            </a:pPr>
            <a:r>
              <a:t/>
            </a:r>
            <a:endParaRPr/>
          </a:p>
        </p:txBody>
      </p:sp>
      <p:pic>
        <p:nvPicPr>
          <p:cNvPr id="137" name="Google Shape;137;p27"/>
          <p:cNvPicPr preferRelativeResize="0"/>
          <p:nvPr/>
        </p:nvPicPr>
        <p:blipFill>
          <a:blip r:embed="rId3">
            <a:alphaModFix/>
          </a:blip>
          <a:stretch>
            <a:fillRect/>
          </a:stretch>
        </p:blipFill>
        <p:spPr>
          <a:xfrm>
            <a:off x="5449950" y="1017725"/>
            <a:ext cx="3177528" cy="38209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End to end example</a:t>
            </a:r>
            <a:endParaRPr/>
          </a:p>
        </p:txBody>
      </p:sp>
      <p:sp>
        <p:nvSpPr>
          <p:cNvPr id="143" name="Google Shape;143;p28"/>
          <p:cNvSpPr txBox="1"/>
          <p:nvPr>
            <p:ph idx="1" type="body"/>
          </p:nvPr>
        </p:nvSpPr>
        <p:spPr>
          <a:xfrm>
            <a:off x="445050" y="1200100"/>
            <a:ext cx="33570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400">
                <a:solidFill>
                  <a:schemeClr val="accent2"/>
                </a:solidFill>
                <a:highlight>
                  <a:srgbClr val="FFFFFF"/>
                </a:highlight>
                <a:latin typeface="Roboto"/>
                <a:ea typeface="Roboto"/>
                <a:cs typeface="Roboto"/>
                <a:sym typeface="Roboto"/>
              </a:rPr>
              <a:t>Reading the </a:t>
            </a:r>
            <a:r>
              <a:rPr lang="en" sz="1400" u="sng">
                <a:solidFill>
                  <a:schemeClr val="hlink"/>
                </a:solidFill>
                <a:highlight>
                  <a:srgbClr val="FFFFFF"/>
                </a:highlight>
                <a:latin typeface="Roboto"/>
                <a:ea typeface="Roboto"/>
                <a:cs typeface="Roboto"/>
                <a:sym typeface="Roboto"/>
                <a:hlinkClick r:id="rId3"/>
              </a:rPr>
              <a:t>original dataset authors paper</a:t>
            </a:r>
            <a:r>
              <a:rPr lang="en" sz="1400">
                <a:solidFill>
                  <a:schemeClr val="accent2"/>
                </a:solidFill>
                <a:highlight>
                  <a:srgbClr val="FFFFFF"/>
                </a:highlight>
                <a:latin typeface="Roboto"/>
                <a:ea typeface="Roboto"/>
                <a:cs typeface="Roboto"/>
                <a:sym typeface="Roboto"/>
              </a:rPr>
              <a:t>, we see they used a </a:t>
            </a:r>
            <a:r>
              <a:rPr lang="en" sz="1400" u="sng">
                <a:solidFill>
                  <a:schemeClr val="hlink"/>
                </a:solidFill>
                <a:highlight>
                  <a:srgbClr val="FFFFFF"/>
                </a:highlight>
                <a:latin typeface="Roboto"/>
                <a:ea typeface="Roboto"/>
                <a:cs typeface="Roboto"/>
                <a:sym typeface="Roboto"/>
                <a:hlinkClick r:id="rId4"/>
              </a:rPr>
              <a:t>Random Forest machine learning model</a:t>
            </a:r>
            <a:r>
              <a:rPr lang="en" sz="1400">
                <a:solidFill>
                  <a:schemeClr val="accent2"/>
                </a:solidFill>
                <a:highlight>
                  <a:srgbClr val="FFFFFF"/>
                </a:highlight>
                <a:latin typeface="Roboto"/>
                <a:ea typeface="Roboto"/>
                <a:cs typeface="Roboto"/>
                <a:sym typeface="Roboto"/>
              </a:rPr>
              <a:t> and averaged 50.76% accuracy at predicting what different foods different images had in them.</a:t>
            </a:r>
            <a:endParaRPr sz="14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rPr lang="en" sz="1400">
                <a:solidFill>
                  <a:schemeClr val="accent2"/>
                </a:solidFill>
                <a:highlight>
                  <a:srgbClr val="FFFFFF"/>
                </a:highlight>
                <a:latin typeface="Roboto"/>
                <a:ea typeface="Roboto"/>
                <a:cs typeface="Roboto"/>
                <a:sym typeface="Roboto"/>
              </a:rPr>
              <a:t>From now on, that 50.76% will be our baseline.</a:t>
            </a:r>
            <a:endParaRPr sz="14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t/>
            </a:r>
            <a:endParaRPr sz="14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1400">
                <a:solidFill>
                  <a:schemeClr val="accent2"/>
                </a:solidFill>
                <a:highlight>
                  <a:srgbClr val="FFFFFF"/>
                </a:highlight>
                <a:latin typeface="Roboto"/>
                <a:ea typeface="Roboto"/>
                <a:cs typeface="Roboto"/>
                <a:sym typeface="Roboto"/>
              </a:rPr>
              <a:t>For reference, the model we're using replicates TinyVGG, the computer vision architecture which fuels the </a:t>
            </a:r>
            <a:r>
              <a:rPr lang="en" sz="1400" u="sng">
                <a:solidFill>
                  <a:schemeClr val="hlink"/>
                </a:solidFill>
                <a:highlight>
                  <a:srgbClr val="FFFFFF"/>
                </a:highlight>
                <a:latin typeface="Roboto"/>
                <a:ea typeface="Roboto"/>
                <a:cs typeface="Roboto"/>
                <a:sym typeface="Roboto"/>
                <a:hlinkClick r:id="rId5"/>
              </a:rPr>
              <a:t>CNN explainer webpage</a:t>
            </a:r>
            <a:r>
              <a:rPr lang="en" sz="1400">
                <a:solidFill>
                  <a:schemeClr val="accent2"/>
                </a:solidFill>
                <a:highlight>
                  <a:srgbClr val="FFFFFF"/>
                </a:highlight>
                <a:latin typeface="Roboto"/>
                <a:ea typeface="Roboto"/>
                <a:cs typeface="Roboto"/>
                <a:sym typeface="Roboto"/>
              </a:rPr>
              <a:t>.</a:t>
            </a:r>
            <a:endParaRPr sz="1400">
              <a:solidFill>
                <a:schemeClr val="accent2"/>
              </a:solidFill>
              <a:highlight>
                <a:srgbClr val="FFFFFF"/>
              </a:highlight>
              <a:latin typeface="Roboto"/>
              <a:ea typeface="Roboto"/>
              <a:cs typeface="Roboto"/>
              <a:sym typeface="Roboto"/>
            </a:endParaRPr>
          </a:p>
          <a:p>
            <a:pPr indent="0" lvl="0" marL="0" rtl="0" algn="l">
              <a:spcBef>
                <a:spcPts val="500"/>
              </a:spcBef>
              <a:spcAft>
                <a:spcPts val="1200"/>
              </a:spcAft>
              <a:buNone/>
            </a:pPr>
            <a:r>
              <a:t/>
            </a:r>
            <a:endParaRPr sz="1400"/>
          </a:p>
        </p:txBody>
      </p:sp>
      <p:pic>
        <p:nvPicPr>
          <p:cNvPr id="144" name="Google Shape;144;p28"/>
          <p:cNvPicPr preferRelativeResize="0"/>
          <p:nvPr/>
        </p:nvPicPr>
        <p:blipFill>
          <a:blip r:embed="rId6">
            <a:alphaModFix/>
          </a:blip>
          <a:stretch>
            <a:fillRect/>
          </a:stretch>
        </p:blipFill>
        <p:spPr>
          <a:xfrm>
            <a:off x="4887900" y="103325"/>
            <a:ext cx="3229001" cy="48096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9"/>
          <p:cNvPicPr preferRelativeResize="0"/>
          <p:nvPr/>
        </p:nvPicPr>
        <p:blipFill>
          <a:blip r:embed="rId3">
            <a:alphaModFix/>
          </a:blip>
          <a:stretch>
            <a:fillRect/>
          </a:stretch>
        </p:blipFill>
        <p:spPr>
          <a:xfrm>
            <a:off x="152400" y="152400"/>
            <a:ext cx="7827533"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0"/>
          <p:cNvPicPr preferRelativeResize="0"/>
          <p:nvPr/>
        </p:nvPicPr>
        <p:blipFill>
          <a:blip r:embed="rId3">
            <a:alphaModFix/>
          </a:blip>
          <a:stretch>
            <a:fillRect/>
          </a:stretch>
        </p:blipFill>
        <p:spPr>
          <a:xfrm>
            <a:off x="152400" y="152400"/>
            <a:ext cx="8513454"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1"/>
          <p:cNvPicPr preferRelativeResize="0"/>
          <p:nvPr/>
        </p:nvPicPr>
        <p:blipFill>
          <a:blip r:embed="rId3">
            <a:alphaModFix/>
          </a:blip>
          <a:stretch>
            <a:fillRect/>
          </a:stretch>
        </p:blipFill>
        <p:spPr>
          <a:xfrm>
            <a:off x="152400" y="1514475"/>
            <a:ext cx="8839204" cy="19508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Getting data (Kaggle)</a:t>
            </a:r>
            <a:endParaRPr/>
          </a:p>
        </p:txBody>
      </p:sp>
      <p:pic>
        <p:nvPicPr>
          <p:cNvPr id="62" name="Google Shape;62;p14"/>
          <p:cNvPicPr preferRelativeResize="0"/>
          <p:nvPr/>
        </p:nvPicPr>
        <p:blipFill>
          <a:blip r:embed="rId3">
            <a:alphaModFix/>
          </a:blip>
          <a:stretch>
            <a:fillRect/>
          </a:stretch>
        </p:blipFill>
        <p:spPr>
          <a:xfrm>
            <a:off x="745875" y="1084674"/>
            <a:ext cx="7770148" cy="3638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2"/>
          <p:cNvPicPr preferRelativeResize="0"/>
          <p:nvPr/>
        </p:nvPicPr>
        <p:blipFill>
          <a:blip r:embed="rId3">
            <a:alphaModFix/>
          </a:blip>
          <a:stretch>
            <a:fillRect/>
          </a:stretch>
        </p:blipFill>
        <p:spPr>
          <a:xfrm>
            <a:off x="152400" y="152400"/>
            <a:ext cx="8654725"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3"/>
          <p:cNvPicPr preferRelativeResize="0"/>
          <p:nvPr/>
        </p:nvPicPr>
        <p:blipFill>
          <a:blip r:embed="rId3">
            <a:alphaModFix/>
          </a:blip>
          <a:stretch>
            <a:fillRect/>
          </a:stretch>
        </p:blipFill>
        <p:spPr>
          <a:xfrm>
            <a:off x="152400" y="222350"/>
            <a:ext cx="4468827" cy="4629151"/>
          </a:xfrm>
          <a:prstGeom prst="rect">
            <a:avLst/>
          </a:prstGeom>
          <a:noFill/>
          <a:ln>
            <a:noFill/>
          </a:ln>
        </p:spPr>
      </p:pic>
      <p:pic>
        <p:nvPicPr>
          <p:cNvPr id="170" name="Google Shape;170;p33"/>
          <p:cNvPicPr preferRelativeResize="0"/>
          <p:nvPr/>
        </p:nvPicPr>
        <p:blipFill>
          <a:blip r:embed="rId4">
            <a:alphaModFix/>
          </a:blip>
          <a:stretch>
            <a:fillRect/>
          </a:stretch>
        </p:blipFill>
        <p:spPr>
          <a:xfrm>
            <a:off x="4773625" y="276225"/>
            <a:ext cx="4217976" cy="4518127"/>
          </a:xfrm>
          <a:prstGeom prst="rect">
            <a:avLst/>
          </a:prstGeom>
          <a:noFill/>
          <a:ln>
            <a:noFill/>
          </a:ln>
        </p:spPr>
      </p:pic>
      <p:sp>
        <p:nvSpPr>
          <p:cNvPr id="171" name="Google Shape;171;p33"/>
          <p:cNvSpPr/>
          <p:nvPr/>
        </p:nvSpPr>
        <p:spPr>
          <a:xfrm>
            <a:off x="1706575" y="3689450"/>
            <a:ext cx="1800300" cy="504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p:txBody>
      </p:sp>
      <p:sp>
        <p:nvSpPr>
          <p:cNvPr id="172" name="Google Shape;172;p33"/>
          <p:cNvSpPr/>
          <p:nvPr/>
        </p:nvSpPr>
        <p:spPr>
          <a:xfrm>
            <a:off x="6316675" y="3803750"/>
            <a:ext cx="1800300" cy="504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4"/>
          <p:cNvPicPr preferRelativeResize="0"/>
          <p:nvPr/>
        </p:nvPicPr>
        <p:blipFill>
          <a:blip r:embed="rId3">
            <a:alphaModFix/>
          </a:blip>
          <a:stretch>
            <a:fillRect/>
          </a:stretch>
        </p:blipFill>
        <p:spPr>
          <a:xfrm>
            <a:off x="152400" y="152400"/>
            <a:ext cx="7953178"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5"/>
          <p:cNvPicPr preferRelativeResize="0"/>
          <p:nvPr/>
        </p:nvPicPr>
        <p:blipFill>
          <a:blip r:embed="rId3">
            <a:alphaModFix/>
          </a:blip>
          <a:stretch>
            <a:fillRect/>
          </a:stretch>
        </p:blipFill>
        <p:spPr>
          <a:xfrm>
            <a:off x="152400" y="184250"/>
            <a:ext cx="4249749" cy="4806851"/>
          </a:xfrm>
          <a:prstGeom prst="rect">
            <a:avLst/>
          </a:prstGeom>
          <a:noFill/>
          <a:ln>
            <a:noFill/>
          </a:ln>
        </p:spPr>
      </p:pic>
      <p:pic>
        <p:nvPicPr>
          <p:cNvPr id="183" name="Google Shape;183;p35"/>
          <p:cNvPicPr preferRelativeResize="0"/>
          <p:nvPr/>
        </p:nvPicPr>
        <p:blipFill>
          <a:blip r:embed="rId4">
            <a:alphaModFix/>
          </a:blip>
          <a:stretch>
            <a:fillRect/>
          </a:stretch>
        </p:blipFill>
        <p:spPr>
          <a:xfrm>
            <a:off x="4773625" y="276225"/>
            <a:ext cx="4217976" cy="4518127"/>
          </a:xfrm>
          <a:prstGeom prst="rect">
            <a:avLst/>
          </a:prstGeom>
          <a:noFill/>
          <a:ln>
            <a:noFill/>
          </a:ln>
        </p:spPr>
      </p:pic>
      <p:sp>
        <p:nvSpPr>
          <p:cNvPr id="184" name="Google Shape;184;p35"/>
          <p:cNvSpPr/>
          <p:nvPr/>
        </p:nvSpPr>
        <p:spPr>
          <a:xfrm>
            <a:off x="6316675" y="3803750"/>
            <a:ext cx="1800300" cy="504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p:txBody>
      </p:sp>
      <p:sp>
        <p:nvSpPr>
          <p:cNvPr id="185" name="Google Shape;185;p35"/>
          <p:cNvSpPr/>
          <p:nvPr/>
        </p:nvSpPr>
        <p:spPr>
          <a:xfrm>
            <a:off x="1887550" y="3851375"/>
            <a:ext cx="1800300" cy="504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b="1" lang="en" sz="3000">
                <a:solidFill>
                  <a:schemeClr val="accent2"/>
                </a:solidFill>
                <a:highlight>
                  <a:srgbClr val="FFFFFF"/>
                </a:highlight>
                <a:latin typeface="Roboto"/>
                <a:ea typeface="Roboto"/>
                <a:cs typeface="Roboto"/>
                <a:sym typeface="Roboto"/>
              </a:rPr>
              <a:t>Binary classification: Let's break it down</a:t>
            </a:r>
            <a:endParaRPr b="1" sz="3000">
              <a:solidFill>
                <a:schemeClr val="accent2"/>
              </a:solidFill>
              <a:highlight>
                <a:srgbClr val="FFFFFF"/>
              </a:highlight>
              <a:latin typeface="Roboto"/>
              <a:ea typeface="Roboto"/>
              <a:cs typeface="Roboto"/>
              <a:sym typeface="Roboto"/>
            </a:endParaRPr>
          </a:p>
          <a:p>
            <a:pPr indent="0" lvl="0" marL="0" rtl="0" algn="l">
              <a:spcBef>
                <a:spcPts val="900"/>
              </a:spcBef>
              <a:spcAft>
                <a:spcPts val="0"/>
              </a:spcAft>
              <a:buNone/>
            </a:pPr>
            <a:r>
              <a:t/>
            </a:r>
            <a:endParaRPr b="1" sz="3000"/>
          </a:p>
        </p:txBody>
      </p:sp>
      <p:sp>
        <p:nvSpPr>
          <p:cNvPr id="191" name="Google Shape;19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We just went through a whirlwind of steps:</a:t>
            </a:r>
            <a:endParaRPr sz="2000">
              <a:solidFill>
                <a:schemeClr val="accent2"/>
              </a:solidFill>
              <a:highlight>
                <a:srgbClr val="FFFFFF"/>
              </a:highlight>
              <a:latin typeface="Roboto"/>
              <a:ea typeface="Roboto"/>
              <a:cs typeface="Roboto"/>
              <a:sym typeface="Roboto"/>
            </a:endParaRPr>
          </a:p>
          <a:p>
            <a:pPr indent="-355600" lvl="0" marL="457200" rtl="0" algn="l">
              <a:spcBef>
                <a:spcPts val="600"/>
              </a:spcBef>
              <a:spcAft>
                <a:spcPts val="0"/>
              </a:spcAft>
              <a:buClr>
                <a:schemeClr val="accent2"/>
              </a:buClr>
              <a:buSzPts val="2000"/>
              <a:buFont typeface="Roboto"/>
              <a:buAutoNum type="arabicPeriod"/>
            </a:pPr>
            <a:r>
              <a:rPr lang="en" sz="2000">
                <a:solidFill>
                  <a:schemeClr val="accent2"/>
                </a:solidFill>
                <a:highlight>
                  <a:srgbClr val="FFFFFF"/>
                </a:highlight>
                <a:latin typeface="Roboto"/>
                <a:ea typeface="Roboto"/>
                <a:cs typeface="Roboto"/>
                <a:sym typeface="Roboto"/>
              </a:rPr>
              <a:t>Become one with the data (visualize, visualize, visualize...)</a:t>
            </a:r>
            <a:endParaRPr sz="2000">
              <a:solidFill>
                <a:schemeClr val="accent2"/>
              </a:solidFill>
              <a:highlight>
                <a:srgbClr val="FFFFFF"/>
              </a:highlight>
              <a:latin typeface="Roboto"/>
              <a:ea typeface="Roboto"/>
              <a:cs typeface="Roboto"/>
              <a:sym typeface="Roboto"/>
            </a:endParaRPr>
          </a:p>
          <a:p>
            <a:pPr indent="-355600" lvl="0" marL="457200" rtl="0" algn="l">
              <a:spcBef>
                <a:spcPts val="0"/>
              </a:spcBef>
              <a:spcAft>
                <a:spcPts val="0"/>
              </a:spcAft>
              <a:buClr>
                <a:schemeClr val="accent2"/>
              </a:buClr>
              <a:buSzPts val="2000"/>
              <a:buFont typeface="Roboto"/>
              <a:buAutoNum type="arabicPeriod"/>
            </a:pPr>
            <a:r>
              <a:rPr lang="en" sz="2000">
                <a:solidFill>
                  <a:schemeClr val="accent2"/>
                </a:solidFill>
                <a:highlight>
                  <a:srgbClr val="FFFFFF"/>
                </a:highlight>
                <a:latin typeface="Roboto"/>
                <a:ea typeface="Roboto"/>
                <a:cs typeface="Roboto"/>
                <a:sym typeface="Roboto"/>
              </a:rPr>
              <a:t>Preprocess the data (prepare it for a model)</a:t>
            </a:r>
            <a:endParaRPr sz="2000">
              <a:solidFill>
                <a:schemeClr val="accent2"/>
              </a:solidFill>
              <a:highlight>
                <a:srgbClr val="FFFFFF"/>
              </a:highlight>
              <a:latin typeface="Roboto"/>
              <a:ea typeface="Roboto"/>
              <a:cs typeface="Roboto"/>
              <a:sym typeface="Roboto"/>
            </a:endParaRPr>
          </a:p>
          <a:p>
            <a:pPr indent="-355600" lvl="0" marL="457200" rtl="0" algn="l">
              <a:spcBef>
                <a:spcPts val="0"/>
              </a:spcBef>
              <a:spcAft>
                <a:spcPts val="0"/>
              </a:spcAft>
              <a:buClr>
                <a:schemeClr val="accent2"/>
              </a:buClr>
              <a:buSzPts val="2000"/>
              <a:buFont typeface="Roboto"/>
              <a:buAutoNum type="arabicPeriod"/>
            </a:pPr>
            <a:r>
              <a:rPr lang="en" sz="2000">
                <a:solidFill>
                  <a:schemeClr val="accent2"/>
                </a:solidFill>
                <a:highlight>
                  <a:srgbClr val="FFFFFF"/>
                </a:highlight>
                <a:latin typeface="Roboto"/>
                <a:ea typeface="Roboto"/>
                <a:cs typeface="Roboto"/>
                <a:sym typeface="Roboto"/>
              </a:rPr>
              <a:t>Create a model (start with a baseline)</a:t>
            </a:r>
            <a:endParaRPr sz="2000">
              <a:solidFill>
                <a:schemeClr val="accent2"/>
              </a:solidFill>
              <a:highlight>
                <a:srgbClr val="FFFFFF"/>
              </a:highlight>
              <a:latin typeface="Roboto"/>
              <a:ea typeface="Roboto"/>
              <a:cs typeface="Roboto"/>
              <a:sym typeface="Roboto"/>
            </a:endParaRPr>
          </a:p>
          <a:p>
            <a:pPr indent="-355600" lvl="0" marL="457200" rtl="0" algn="l">
              <a:spcBef>
                <a:spcPts val="0"/>
              </a:spcBef>
              <a:spcAft>
                <a:spcPts val="0"/>
              </a:spcAft>
              <a:buClr>
                <a:schemeClr val="accent2"/>
              </a:buClr>
              <a:buSzPts val="2000"/>
              <a:buFont typeface="Roboto"/>
              <a:buAutoNum type="arabicPeriod"/>
            </a:pPr>
            <a:r>
              <a:rPr lang="en" sz="2000">
                <a:solidFill>
                  <a:schemeClr val="accent2"/>
                </a:solidFill>
                <a:highlight>
                  <a:srgbClr val="FFFFFF"/>
                </a:highlight>
                <a:latin typeface="Roboto"/>
                <a:ea typeface="Roboto"/>
                <a:cs typeface="Roboto"/>
                <a:sym typeface="Roboto"/>
              </a:rPr>
              <a:t>Fit the model</a:t>
            </a:r>
            <a:endParaRPr sz="2000">
              <a:solidFill>
                <a:schemeClr val="accent2"/>
              </a:solidFill>
              <a:highlight>
                <a:srgbClr val="FFFFFF"/>
              </a:highlight>
              <a:latin typeface="Roboto"/>
              <a:ea typeface="Roboto"/>
              <a:cs typeface="Roboto"/>
              <a:sym typeface="Roboto"/>
            </a:endParaRPr>
          </a:p>
          <a:p>
            <a:pPr indent="-355600" lvl="0" marL="457200" rtl="0" algn="l">
              <a:spcBef>
                <a:spcPts val="0"/>
              </a:spcBef>
              <a:spcAft>
                <a:spcPts val="0"/>
              </a:spcAft>
              <a:buClr>
                <a:schemeClr val="accent2"/>
              </a:buClr>
              <a:buSzPts val="2000"/>
              <a:buFont typeface="Roboto"/>
              <a:buAutoNum type="arabicPeriod"/>
            </a:pPr>
            <a:r>
              <a:rPr lang="en" sz="2000">
                <a:solidFill>
                  <a:schemeClr val="accent2"/>
                </a:solidFill>
                <a:highlight>
                  <a:srgbClr val="FFFFFF"/>
                </a:highlight>
                <a:latin typeface="Roboto"/>
                <a:ea typeface="Roboto"/>
                <a:cs typeface="Roboto"/>
                <a:sym typeface="Roboto"/>
              </a:rPr>
              <a:t>Evaluate the model</a:t>
            </a:r>
            <a:endParaRPr sz="2000">
              <a:solidFill>
                <a:schemeClr val="accent2"/>
              </a:solidFill>
              <a:highlight>
                <a:srgbClr val="FFFFFF"/>
              </a:highlight>
              <a:latin typeface="Roboto"/>
              <a:ea typeface="Roboto"/>
              <a:cs typeface="Roboto"/>
              <a:sym typeface="Roboto"/>
            </a:endParaRPr>
          </a:p>
          <a:p>
            <a:pPr indent="-355600" lvl="0" marL="457200" rtl="0" algn="l">
              <a:spcBef>
                <a:spcPts val="0"/>
              </a:spcBef>
              <a:spcAft>
                <a:spcPts val="0"/>
              </a:spcAft>
              <a:buClr>
                <a:schemeClr val="accent2"/>
              </a:buClr>
              <a:buSzPts val="2000"/>
              <a:buFont typeface="Roboto"/>
              <a:buAutoNum type="arabicPeriod"/>
            </a:pPr>
            <a:r>
              <a:rPr lang="en" sz="2000">
                <a:solidFill>
                  <a:schemeClr val="accent2"/>
                </a:solidFill>
                <a:highlight>
                  <a:srgbClr val="FFFFFF"/>
                </a:highlight>
                <a:latin typeface="Roboto"/>
                <a:ea typeface="Roboto"/>
                <a:cs typeface="Roboto"/>
                <a:sym typeface="Roboto"/>
              </a:rPr>
              <a:t>Adjust different parameters and improve model (try to beat your baseline)</a:t>
            </a:r>
            <a:endParaRPr sz="2000">
              <a:solidFill>
                <a:schemeClr val="accent2"/>
              </a:solidFill>
              <a:highlight>
                <a:srgbClr val="FFFFFF"/>
              </a:highlight>
              <a:latin typeface="Roboto"/>
              <a:ea typeface="Roboto"/>
              <a:cs typeface="Roboto"/>
              <a:sym typeface="Roboto"/>
            </a:endParaRPr>
          </a:p>
          <a:p>
            <a:pPr indent="-355600" lvl="0" marL="457200" rtl="0" algn="l">
              <a:spcBef>
                <a:spcPts val="0"/>
              </a:spcBef>
              <a:spcAft>
                <a:spcPts val="0"/>
              </a:spcAft>
              <a:buClr>
                <a:schemeClr val="accent2"/>
              </a:buClr>
              <a:buSzPts val="2000"/>
              <a:buFont typeface="Roboto"/>
              <a:buAutoNum type="arabicPeriod"/>
            </a:pPr>
            <a:r>
              <a:rPr lang="en" sz="2000">
                <a:solidFill>
                  <a:schemeClr val="accent2"/>
                </a:solidFill>
                <a:highlight>
                  <a:srgbClr val="FFFFFF"/>
                </a:highlight>
                <a:latin typeface="Roboto"/>
                <a:ea typeface="Roboto"/>
                <a:cs typeface="Roboto"/>
                <a:sym typeface="Roboto"/>
              </a:rPr>
              <a:t>Repeat until satisfied</a:t>
            </a:r>
            <a:endParaRPr sz="2000">
              <a:solidFill>
                <a:schemeClr val="accent2"/>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Let's step through each</a:t>
            </a:r>
            <a:endParaRPr sz="2000">
              <a:solidFill>
                <a:schemeClr val="accent2"/>
              </a:solidFill>
              <a:highlight>
                <a:srgbClr val="FFFFFF"/>
              </a:highlight>
              <a:latin typeface="Roboto"/>
              <a:ea typeface="Roboto"/>
              <a:cs typeface="Roboto"/>
              <a:sym typeface="Roboto"/>
            </a:endParaRPr>
          </a:p>
          <a:p>
            <a:pPr indent="0" lvl="0" marL="0" rtl="0" algn="l">
              <a:spcBef>
                <a:spcPts val="500"/>
              </a:spcBef>
              <a:spcAft>
                <a:spcPts val="1200"/>
              </a:spcAft>
              <a:buNone/>
            </a:pPr>
            <a:r>
              <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Preprocessing the data</a:t>
            </a:r>
            <a:endParaRPr/>
          </a:p>
        </p:txBody>
      </p:sp>
      <p:sp>
        <p:nvSpPr>
          <p:cNvPr id="197" name="Google Shape;19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600"/>
              </a:spcBef>
              <a:spcAft>
                <a:spcPts val="0"/>
              </a:spcAft>
              <a:buClr>
                <a:schemeClr val="dk1"/>
              </a:buClr>
              <a:buSzPts val="1100"/>
              <a:buFont typeface="Arial"/>
              <a:buNone/>
            </a:pPr>
            <a:r>
              <a:rPr lang="en" sz="1200">
                <a:solidFill>
                  <a:schemeClr val="accent2"/>
                </a:solidFill>
                <a:highlight>
                  <a:srgbClr val="FFFFFF"/>
                </a:highlight>
                <a:latin typeface="Roboto"/>
                <a:ea typeface="Roboto"/>
                <a:cs typeface="Roboto"/>
                <a:sym typeface="Roboto"/>
              </a:rPr>
              <a:t>One of the most important steps for a machine learning project is creating a training and test set.</a:t>
            </a:r>
            <a:endParaRPr sz="12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1200">
                <a:solidFill>
                  <a:schemeClr val="accent2"/>
                </a:solidFill>
                <a:highlight>
                  <a:srgbClr val="FFFFFF"/>
                </a:highlight>
                <a:latin typeface="Roboto"/>
                <a:ea typeface="Roboto"/>
                <a:cs typeface="Roboto"/>
                <a:sym typeface="Roboto"/>
              </a:rPr>
              <a:t>In our case, our data is already split into training and test sets. Another option here might be to create a validation set as well, but we'll leave that for now.</a:t>
            </a:r>
            <a:endParaRPr sz="12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1200">
                <a:solidFill>
                  <a:schemeClr val="accent2"/>
                </a:solidFill>
                <a:highlight>
                  <a:srgbClr val="FFFFFF"/>
                </a:highlight>
                <a:latin typeface="Roboto"/>
                <a:ea typeface="Roboto"/>
                <a:cs typeface="Roboto"/>
                <a:sym typeface="Roboto"/>
              </a:rPr>
              <a:t>For an image classification project, it's standard to have your data seperated into </a:t>
            </a:r>
            <a:r>
              <a:rPr lang="en" sz="1100">
                <a:solidFill>
                  <a:schemeClr val="accent2"/>
                </a:solidFill>
                <a:highlight>
                  <a:srgbClr val="FFFFFF"/>
                </a:highlight>
                <a:latin typeface="Roboto Mono"/>
                <a:ea typeface="Roboto Mono"/>
                <a:cs typeface="Roboto Mono"/>
                <a:sym typeface="Roboto Mono"/>
              </a:rPr>
              <a:t>train</a:t>
            </a:r>
            <a:r>
              <a:rPr lang="en" sz="1200">
                <a:solidFill>
                  <a:schemeClr val="accent2"/>
                </a:solidFill>
                <a:highlight>
                  <a:srgbClr val="FFFFFF"/>
                </a:highlight>
                <a:latin typeface="Roboto"/>
                <a:ea typeface="Roboto"/>
                <a:cs typeface="Roboto"/>
                <a:sym typeface="Roboto"/>
              </a:rPr>
              <a:t> and </a:t>
            </a:r>
            <a:r>
              <a:rPr lang="en" sz="1100">
                <a:solidFill>
                  <a:schemeClr val="accent2"/>
                </a:solidFill>
                <a:highlight>
                  <a:srgbClr val="FFFFFF"/>
                </a:highlight>
                <a:latin typeface="Roboto Mono"/>
                <a:ea typeface="Roboto Mono"/>
                <a:cs typeface="Roboto Mono"/>
                <a:sym typeface="Roboto Mono"/>
              </a:rPr>
              <a:t>test</a:t>
            </a:r>
            <a:r>
              <a:rPr lang="en" sz="1200">
                <a:solidFill>
                  <a:schemeClr val="accent2"/>
                </a:solidFill>
                <a:highlight>
                  <a:srgbClr val="FFFFFF"/>
                </a:highlight>
                <a:latin typeface="Roboto"/>
                <a:ea typeface="Roboto"/>
                <a:cs typeface="Roboto"/>
                <a:sym typeface="Roboto"/>
              </a:rPr>
              <a:t> directories with subfolders in each for each class.</a:t>
            </a:r>
            <a:endParaRPr sz="12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1200">
                <a:solidFill>
                  <a:schemeClr val="accent2"/>
                </a:solidFill>
                <a:highlight>
                  <a:srgbClr val="FFFFFF"/>
                </a:highlight>
                <a:latin typeface="Roboto"/>
                <a:ea typeface="Roboto"/>
                <a:cs typeface="Roboto"/>
                <a:sym typeface="Roboto"/>
              </a:rPr>
              <a:t>To start we define the training and test directory paths.</a:t>
            </a:r>
            <a:endParaRPr sz="1200">
              <a:solidFill>
                <a:schemeClr val="accent2"/>
              </a:solidFill>
              <a:highlight>
                <a:srgbClr val="FFFFFF"/>
              </a:highlight>
              <a:latin typeface="Roboto"/>
              <a:ea typeface="Roboto"/>
              <a:cs typeface="Roboto"/>
              <a:sym typeface="Roboto"/>
            </a:endParaRPr>
          </a:p>
          <a:p>
            <a:pPr indent="0" lvl="0" marL="0" rtl="0" algn="l">
              <a:spcBef>
                <a:spcPts val="500"/>
              </a:spcBef>
              <a:spcAft>
                <a:spcPts val="1200"/>
              </a:spcAft>
              <a:buNone/>
            </a:pPr>
            <a:r>
              <a:t/>
            </a:r>
            <a:endParaRPr/>
          </a:p>
        </p:txBody>
      </p:sp>
      <p:pic>
        <p:nvPicPr>
          <p:cNvPr id="198" name="Google Shape;198;p37"/>
          <p:cNvPicPr preferRelativeResize="0"/>
          <p:nvPr/>
        </p:nvPicPr>
        <p:blipFill>
          <a:blip r:embed="rId3">
            <a:alphaModFix/>
          </a:blip>
          <a:stretch>
            <a:fillRect/>
          </a:stretch>
        </p:blipFill>
        <p:spPr>
          <a:xfrm>
            <a:off x="-57150" y="2833968"/>
            <a:ext cx="9143999" cy="19901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8"/>
          <p:cNvSpPr txBox="1"/>
          <p:nvPr>
            <p:ph idx="1" type="body"/>
          </p:nvPr>
        </p:nvSpPr>
        <p:spPr>
          <a:xfrm>
            <a:off x="311700" y="104725"/>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A </a:t>
            </a:r>
            <a:r>
              <a:rPr b="1" lang="en" sz="2000">
                <a:solidFill>
                  <a:schemeClr val="accent2"/>
                </a:solidFill>
                <a:highlight>
                  <a:srgbClr val="FFFFFF"/>
                </a:highlight>
                <a:latin typeface="Roboto"/>
                <a:ea typeface="Roboto"/>
                <a:cs typeface="Roboto"/>
                <a:sym typeface="Roboto"/>
              </a:rPr>
              <a:t>batch</a:t>
            </a:r>
            <a:r>
              <a:rPr lang="en" sz="2000">
                <a:solidFill>
                  <a:schemeClr val="accent2"/>
                </a:solidFill>
                <a:highlight>
                  <a:srgbClr val="FFFFFF"/>
                </a:highlight>
                <a:latin typeface="Roboto"/>
                <a:ea typeface="Roboto"/>
                <a:cs typeface="Roboto"/>
                <a:sym typeface="Roboto"/>
              </a:rPr>
              <a:t> is a small subset of the dataset a model looks at during training. For example, rather than looking at 10,000 images at one time and trying to figure out the patterns, a model might only look at 32 images at a time.</a:t>
            </a:r>
            <a:endParaRPr sz="20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It does this for a couple of reasons:</a:t>
            </a:r>
            <a:endParaRPr sz="2000">
              <a:solidFill>
                <a:schemeClr val="accent2"/>
              </a:solidFill>
              <a:highlight>
                <a:srgbClr val="FFFFFF"/>
              </a:highlight>
              <a:latin typeface="Roboto"/>
              <a:ea typeface="Roboto"/>
              <a:cs typeface="Roboto"/>
              <a:sym typeface="Roboto"/>
            </a:endParaRPr>
          </a:p>
          <a:p>
            <a:pPr indent="-355600" lvl="0" marL="457200" rtl="0" algn="l">
              <a:spcBef>
                <a:spcPts val="600"/>
              </a:spcBef>
              <a:spcAft>
                <a:spcPts val="0"/>
              </a:spcAft>
              <a:buClr>
                <a:schemeClr val="accent2"/>
              </a:buClr>
              <a:buSzPts val="2000"/>
              <a:buFont typeface="Roboto"/>
              <a:buChar char="●"/>
            </a:pPr>
            <a:r>
              <a:rPr lang="en" sz="2000">
                <a:solidFill>
                  <a:schemeClr val="accent2"/>
                </a:solidFill>
                <a:highlight>
                  <a:srgbClr val="FFFFFF"/>
                </a:highlight>
                <a:latin typeface="Roboto"/>
                <a:ea typeface="Roboto"/>
                <a:cs typeface="Roboto"/>
                <a:sym typeface="Roboto"/>
              </a:rPr>
              <a:t>10,000 images (or more) might not fit into the memory of your processor (GPU).</a:t>
            </a:r>
            <a:endParaRPr sz="2000">
              <a:solidFill>
                <a:schemeClr val="accent2"/>
              </a:solidFill>
              <a:highlight>
                <a:srgbClr val="FFFFFF"/>
              </a:highlight>
              <a:latin typeface="Roboto"/>
              <a:ea typeface="Roboto"/>
              <a:cs typeface="Roboto"/>
              <a:sym typeface="Roboto"/>
            </a:endParaRPr>
          </a:p>
          <a:p>
            <a:pPr indent="-355600" lvl="0" marL="457200" rtl="0" algn="l">
              <a:spcBef>
                <a:spcPts val="0"/>
              </a:spcBef>
              <a:spcAft>
                <a:spcPts val="0"/>
              </a:spcAft>
              <a:buClr>
                <a:schemeClr val="accent2"/>
              </a:buClr>
              <a:buSzPts val="2000"/>
              <a:buFont typeface="Roboto"/>
              <a:buChar char="●"/>
            </a:pPr>
            <a:r>
              <a:rPr lang="en" sz="2000">
                <a:solidFill>
                  <a:schemeClr val="accent2"/>
                </a:solidFill>
                <a:highlight>
                  <a:srgbClr val="FFFFFF"/>
                </a:highlight>
                <a:latin typeface="Roboto"/>
                <a:ea typeface="Roboto"/>
                <a:cs typeface="Roboto"/>
                <a:sym typeface="Roboto"/>
              </a:rPr>
              <a:t>Trying to learn the patterns in 10,000 images in one hit could result in the model not being able to learn very well.</a:t>
            </a:r>
            <a:endParaRPr sz="2000">
              <a:solidFill>
                <a:schemeClr val="accent2"/>
              </a:solidFill>
              <a:highlight>
                <a:srgbClr val="FFFFFF"/>
              </a:highlight>
              <a:latin typeface="Roboto"/>
              <a:ea typeface="Roboto"/>
              <a:cs typeface="Roboto"/>
              <a:sym typeface="Roboto"/>
            </a:endParaRPr>
          </a:p>
          <a:p>
            <a:pPr indent="0" lvl="0" marL="0" rtl="0" algn="l">
              <a:spcBef>
                <a:spcPts val="500"/>
              </a:spcBef>
              <a:spcAft>
                <a:spcPts val="1200"/>
              </a:spcAft>
              <a:buNone/>
            </a:pPr>
            <a:r>
              <a:t/>
            </a:r>
            <a:endParaRPr sz="2000"/>
          </a:p>
        </p:txBody>
      </p:sp>
      <p:pic>
        <p:nvPicPr>
          <p:cNvPr id="204" name="Google Shape;204;p38"/>
          <p:cNvPicPr preferRelativeResize="0"/>
          <p:nvPr/>
        </p:nvPicPr>
        <p:blipFill>
          <a:blip r:embed="rId3">
            <a:alphaModFix/>
          </a:blip>
          <a:stretch>
            <a:fillRect/>
          </a:stretch>
        </p:blipFill>
        <p:spPr>
          <a:xfrm>
            <a:off x="152400" y="3673525"/>
            <a:ext cx="8839200" cy="12693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txBox="1"/>
          <p:nvPr>
            <p:ph idx="1" type="body"/>
          </p:nvPr>
        </p:nvSpPr>
        <p:spPr>
          <a:xfrm>
            <a:off x="311700" y="1142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accent2"/>
                </a:solidFill>
                <a:highlight>
                  <a:srgbClr val="FFFFFF"/>
                </a:highlight>
                <a:latin typeface="Roboto"/>
                <a:ea typeface="Roboto"/>
                <a:cs typeface="Roboto"/>
                <a:sym typeface="Roboto"/>
              </a:rPr>
              <a:t>Now we've got a couple of ImageDataGenerator instances, we can load our images from their respective directories using the </a:t>
            </a:r>
            <a:r>
              <a:rPr lang="en" sz="2000" u="sng">
                <a:solidFill>
                  <a:srgbClr val="0000EE"/>
                </a:solidFill>
                <a:highlight>
                  <a:srgbClr val="FFFFFF"/>
                </a:highlight>
                <a:latin typeface="Roboto Mono"/>
                <a:ea typeface="Roboto Mono"/>
                <a:cs typeface="Roboto Mono"/>
                <a:sym typeface="Roboto Mono"/>
                <a:hlinkClick r:id="rId3">
                  <a:extLst>
                    <a:ext uri="{A12FA001-AC4F-418D-AE19-62706E023703}">
                      <ahyp:hlinkClr val="tx"/>
                    </a:ext>
                  </a:extLst>
                </a:hlinkClick>
              </a:rPr>
              <a:t>flow_from_directory</a:t>
            </a:r>
            <a:r>
              <a:rPr lang="en" sz="2000">
                <a:solidFill>
                  <a:schemeClr val="accent2"/>
                </a:solidFill>
                <a:highlight>
                  <a:srgbClr val="FFFFFF"/>
                </a:highlight>
                <a:latin typeface="Roboto"/>
                <a:ea typeface="Roboto"/>
                <a:cs typeface="Roboto"/>
                <a:sym typeface="Roboto"/>
              </a:rPr>
              <a:t> method.</a:t>
            </a:r>
            <a:endParaRPr sz="2000"/>
          </a:p>
        </p:txBody>
      </p:sp>
      <p:pic>
        <p:nvPicPr>
          <p:cNvPr id="210" name="Google Shape;210;p39"/>
          <p:cNvPicPr preferRelativeResize="0"/>
          <p:nvPr/>
        </p:nvPicPr>
        <p:blipFill>
          <a:blip r:embed="rId4">
            <a:alphaModFix/>
          </a:blip>
          <a:stretch>
            <a:fillRect/>
          </a:stretch>
        </p:blipFill>
        <p:spPr>
          <a:xfrm>
            <a:off x="0" y="1989683"/>
            <a:ext cx="9144003" cy="26119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Clr>
                <a:schemeClr val="dk1"/>
              </a:buClr>
              <a:buSzPts val="1100"/>
              <a:buFont typeface="Arial"/>
              <a:buNone/>
            </a:pPr>
            <a:r>
              <a:rPr b="1" lang="en" sz="3000">
                <a:solidFill>
                  <a:schemeClr val="accent2"/>
                </a:solidFill>
                <a:highlight>
                  <a:srgbClr val="FFFFFF"/>
                </a:highlight>
                <a:latin typeface="Roboto"/>
                <a:ea typeface="Roboto"/>
                <a:cs typeface="Roboto"/>
                <a:sym typeface="Roboto"/>
              </a:rPr>
              <a:t>3. Create a model (start with a baseline)</a:t>
            </a:r>
            <a:endParaRPr b="1" sz="3000">
              <a:solidFill>
                <a:schemeClr val="accent2"/>
              </a:solidFill>
              <a:highlight>
                <a:srgbClr val="FFFFFF"/>
              </a:highlight>
              <a:latin typeface="Roboto"/>
              <a:ea typeface="Roboto"/>
              <a:cs typeface="Roboto"/>
              <a:sym typeface="Roboto"/>
            </a:endParaRPr>
          </a:p>
          <a:p>
            <a:pPr indent="0" lvl="0" marL="0" rtl="0" algn="l">
              <a:spcBef>
                <a:spcPts val="700"/>
              </a:spcBef>
              <a:spcAft>
                <a:spcPts val="0"/>
              </a:spcAft>
              <a:buNone/>
            </a:pPr>
            <a:r>
              <a:t/>
            </a:r>
            <a:endParaRPr b="1" sz="3000"/>
          </a:p>
        </p:txBody>
      </p:sp>
      <p:sp>
        <p:nvSpPr>
          <p:cNvPr id="216" name="Google Shape;21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2"/>
                </a:solidFill>
                <a:highlight>
                  <a:srgbClr val="FFFFFF"/>
                </a:highlight>
                <a:latin typeface="Roboto"/>
                <a:ea typeface="Roboto"/>
                <a:cs typeface="Roboto"/>
                <a:sym typeface="Roboto"/>
              </a:rPr>
              <a:t>. A simple heuristic for computer vision models is to use the model architecture which is performing best on </a:t>
            </a:r>
            <a:r>
              <a:rPr lang="en" sz="2000" u="sng">
                <a:solidFill>
                  <a:schemeClr val="hlink"/>
                </a:solidFill>
                <a:highlight>
                  <a:srgbClr val="FFFFFF"/>
                </a:highlight>
                <a:latin typeface="Roboto"/>
                <a:ea typeface="Roboto"/>
                <a:cs typeface="Roboto"/>
                <a:sym typeface="Roboto"/>
                <a:hlinkClick r:id="rId3"/>
              </a:rPr>
              <a:t>ImageNet</a:t>
            </a:r>
            <a:r>
              <a:rPr lang="en" sz="2000">
                <a:solidFill>
                  <a:schemeClr val="accent2"/>
                </a:solidFill>
                <a:highlight>
                  <a:srgbClr val="FFFFFF"/>
                </a:highlight>
                <a:latin typeface="Roboto"/>
                <a:ea typeface="Roboto"/>
                <a:cs typeface="Roboto"/>
                <a:sym typeface="Roboto"/>
              </a:rPr>
              <a:t> (a large collection of diverse images to benchmark different computer vision models).</a:t>
            </a:r>
            <a:endParaRPr sz="2000">
              <a:solidFill>
                <a:schemeClr val="accent2"/>
              </a:solidFill>
              <a:highlight>
                <a:srgbClr val="FFFFFF"/>
              </a:highlight>
              <a:latin typeface="Roboto"/>
              <a:ea typeface="Roboto"/>
              <a:cs typeface="Roboto"/>
              <a:sym typeface="Roboto"/>
            </a:endParaRPr>
          </a:p>
          <a:p>
            <a:pPr indent="0" lvl="0" marL="0" rtl="0" algn="l">
              <a:spcBef>
                <a:spcPts val="1200"/>
              </a:spcBef>
              <a:spcAft>
                <a:spcPts val="0"/>
              </a:spcAft>
              <a:buNone/>
            </a:pPr>
            <a:r>
              <a:rPr lang="en" sz="2000">
                <a:solidFill>
                  <a:schemeClr val="accent2"/>
                </a:solidFill>
                <a:highlight>
                  <a:srgbClr val="FFFFFF"/>
                </a:highlight>
                <a:latin typeface="Roboto"/>
                <a:ea typeface="Roboto"/>
                <a:cs typeface="Roboto"/>
                <a:sym typeface="Roboto"/>
              </a:rPr>
              <a:t>In our case, let's take a smaller version of the model that can be found on the </a:t>
            </a:r>
            <a:r>
              <a:rPr lang="en" sz="2000" u="sng">
                <a:solidFill>
                  <a:schemeClr val="hlink"/>
                </a:solidFill>
                <a:highlight>
                  <a:srgbClr val="FFFFFF"/>
                </a:highlight>
                <a:latin typeface="Roboto"/>
                <a:ea typeface="Roboto"/>
                <a:cs typeface="Roboto"/>
                <a:sym typeface="Roboto"/>
                <a:hlinkClick r:id="rId4"/>
              </a:rPr>
              <a:t>CNN explainer website</a:t>
            </a:r>
            <a:r>
              <a:rPr lang="en" sz="2000">
                <a:solidFill>
                  <a:schemeClr val="accent2"/>
                </a:solidFill>
                <a:highlight>
                  <a:srgbClr val="FFFFFF"/>
                </a:highlight>
                <a:latin typeface="Roboto"/>
                <a:ea typeface="Roboto"/>
                <a:cs typeface="Roboto"/>
                <a:sym typeface="Roboto"/>
              </a:rPr>
              <a:t> (</a:t>
            </a:r>
            <a:r>
              <a:rPr lang="en" sz="2000">
                <a:solidFill>
                  <a:schemeClr val="accent2"/>
                </a:solidFill>
                <a:latin typeface="Roboto Mono"/>
                <a:ea typeface="Roboto Mono"/>
                <a:cs typeface="Roboto Mono"/>
                <a:sym typeface="Roboto Mono"/>
              </a:rPr>
              <a:t>model_1</a:t>
            </a:r>
            <a:r>
              <a:rPr lang="en" sz="2000">
                <a:solidFill>
                  <a:schemeClr val="accent2"/>
                </a:solidFill>
                <a:highlight>
                  <a:srgbClr val="FFFFFF"/>
                </a:highlight>
                <a:latin typeface="Roboto"/>
                <a:ea typeface="Roboto"/>
                <a:cs typeface="Roboto"/>
                <a:sym typeface="Roboto"/>
              </a:rPr>
              <a:t> from above) and build a 3 layer convolutional neural network</a:t>
            </a:r>
            <a:endParaRPr sz="2000">
              <a:solidFill>
                <a:schemeClr val="accent2"/>
              </a:solidFill>
              <a:highlight>
                <a:srgbClr val="FFFFFF"/>
              </a:highlight>
              <a:latin typeface="Roboto"/>
              <a:ea typeface="Roboto"/>
              <a:cs typeface="Roboto"/>
              <a:sym typeface="Roboto"/>
            </a:endParaRPr>
          </a:p>
          <a:p>
            <a:pPr indent="0" lvl="0" marL="0" rtl="0" algn="l">
              <a:spcBef>
                <a:spcPts val="1200"/>
              </a:spcBef>
              <a:spcAft>
                <a:spcPts val="1200"/>
              </a:spcAft>
              <a:buNone/>
            </a:pPr>
            <a:r>
              <a:rPr lang="en" sz="2000">
                <a:solidFill>
                  <a:schemeClr val="accent2"/>
                </a:solidFill>
                <a:highlight>
                  <a:srgbClr val="FFFFFF"/>
                </a:highlight>
                <a:latin typeface="Roboto"/>
                <a:ea typeface="Roboto"/>
                <a:cs typeface="Roboto"/>
                <a:sym typeface="Roboto"/>
              </a:rPr>
              <a:t>In deep learning a smaller model often refers to a model with less layers than the state of the art (SOTA). For example, a smaller model might have 3-4 layers where as a state of the art model, such as, ResNet50 might have 50+ layers</a:t>
            </a:r>
            <a:endParaRPr sz="200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1"/>
          <p:cNvPicPr preferRelativeResize="0"/>
          <p:nvPr/>
        </p:nvPicPr>
        <p:blipFill>
          <a:blip r:embed="rId3">
            <a:alphaModFix/>
          </a:blip>
          <a:stretch>
            <a:fillRect/>
          </a:stretch>
        </p:blipFill>
        <p:spPr>
          <a:xfrm>
            <a:off x="152400" y="403325"/>
            <a:ext cx="5440375" cy="4506224"/>
          </a:xfrm>
          <a:prstGeom prst="rect">
            <a:avLst/>
          </a:prstGeom>
          <a:noFill/>
          <a:ln>
            <a:noFill/>
          </a:ln>
        </p:spPr>
      </p:pic>
      <p:sp>
        <p:nvSpPr>
          <p:cNvPr id="222" name="Google Shape;222;p41"/>
          <p:cNvSpPr txBox="1"/>
          <p:nvPr/>
        </p:nvSpPr>
        <p:spPr>
          <a:xfrm>
            <a:off x="5735650" y="717650"/>
            <a:ext cx="3105000" cy="16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We've got a simple convolutional neural network architecture ready to go.</a:t>
            </a:r>
            <a:endParaRPr sz="2000">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And it follows the typical CNN structure of:</a:t>
            </a:r>
            <a:endParaRPr sz="2000">
              <a:solidFill>
                <a:schemeClr val="accent2"/>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sz="2000">
              <a:solidFill>
                <a:schemeClr val="dk2"/>
              </a:solidFill>
            </a:endParaRPr>
          </a:p>
        </p:txBody>
      </p:sp>
      <p:sp>
        <p:nvSpPr>
          <p:cNvPr id="223" name="Google Shape;223;p41"/>
          <p:cNvSpPr txBox="1"/>
          <p:nvPr/>
        </p:nvSpPr>
        <p:spPr>
          <a:xfrm>
            <a:off x="5788150" y="3086100"/>
            <a:ext cx="3000000" cy="1908600"/>
          </a:xfrm>
          <a:prstGeom prst="rect">
            <a:avLst/>
          </a:prstGeom>
          <a:noFill/>
          <a:ln>
            <a:noFill/>
          </a:ln>
        </p:spPr>
        <p:txBody>
          <a:bodyPr anchorCtr="0" anchor="t" bIns="91425" lIns="91425" spcFirstLastPara="1" rIns="91425" wrap="square" tIns="91425">
            <a:spAutoFit/>
          </a:bodyPr>
          <a:lstStyle/>
          <a:p>
            <a:pPr indent="0" lvl="0" marL="76200" marR="76200" rtl="0" algn="l">
              <a:lnSpc>
                <a:spcPct val="115000"/>
              </a:lnSpc>
              <a:spcBef>
                <a:spcPts val="1800"/>
              </a:spcBef>
              <a:spcAft>
                <a:spcPts val="1800"/>
              </a:spcAft>
              <a:buNone/>
            </a:pPr>
            <a:r>
              <a:rPr lang="en" sz="2000">
                <a:solidFill>
                  <a:schemeClr val="dk1"/>
                </a:solidFill>
              </a:rPr>
              <a:t>Input -&gt; Conv + ReLU layers (non-linearities) -&gt; Pooling layer -&gt; Fully connected (dense layer) as Output</a:t>
            </a:r>
            <a:endParaRPr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data (Kaggle)</a:t>
            </a:r>
            <a:endParaRPr/>
          </a:p>
        </p:txBody>
      </p:sp>
      <p:pic>
        <p:nvPicPr>
          <p:cNvPr id="68" name="Google Shape;68;p15"/>
          <p:cNvPicPr preferRelativeResize="0"/>
          <p:nvPr/>
        </p:nvPicPr>
        <p:blipFill>
          <a:blip r:embed="rId3">
            <a:alphaModFix/>
          </a:blip>
          <a:stretch>
            <a:fillRect/>
          </a:stretch>
        </p:blipFill>
        <p:spPr>
          <a:xfrm>
            <a:off x="660425" y="1152475"/>
            <a:ext cx="8010573" cy="37119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2"/>
          <p:cNvSpPr txBox="1"/>
          <p:nvPr>
            <p:ph idx="1" type="body"/>
          </p:nvPr>
        </p:nvSpPr>
        <p:spPr>
          <a:xfrm>
            <a:off x="311700" y="171400"/>
            <a:ext cx="8520600" cy="3416400"/>
          </a:xfrm>
          <a:prstGeom prst="rect">
            <a:avLst/>
          </a:prstGeom>
        </p:spPr>
        <p:txBody>
          <a:bodyPr anchorCtr="0" anchor="t" bIns="91425" lIns="91425" spcFirstLastPara="1" rIns="91425" wrap="square" tIns="91425">
            <a:normAutofit/>
          </a:bodyPr>
          <a:lstStyle/>
          <a:p>
            <a:pPr indent="0" lvl="0" marL="0" rtl="0" algn="l">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Since we're working on a binary classification problem (pizza vs. steak), the </a:t>
            </a:r>
            <a:r>
              <a:rPr b="1" lang="en" sz="2000">
                <a:solidFill>
                  <a:schemeClr val="accent2"/>
                </a:solidFill>
                <a:highlight>
                  <a:srgbClr val="FFFFFF"/>
                </a:highlight>
                <a:latin typeface="Roboto Mono"/>
                <a:ea typeface="Roboto Mono"/>
                <a:cs typeface="Roboto Mono"/>
                <a:sym typeface="Roboto Mono"/>
              </a:rPr>
              <a:t>loss</a:t>
            </a:r>
            <a:r>
              <a:rPr b="1" lang="en" sz="2000">
                <a:solidFill>
                  <a:schemeClr val="accent2"/>
                </a:solidFill>
                <a:highlight>
                  <a:srgbClr val="FFFFFF"/>
                </a:highlight>
                <a:latin typeface="Roboto"/>
                <a:ea typeface="Roboto"/>
                <a:cs typeface="Roboto"/>
                <a:sym typeface="Roboto"/>
              </a:rPr>
              <a:t> function</a:t>
            </a:r>
            <a:r>
              <a:rPr lang="en" sz="2000">
                <a:solidFill>
                  <a:schemeClr val="accent2"/>
                </a:solidFill>
                <a:highlight>
                  <a:srgbClr val="FFFFFF"/>
                </a:highlight>
                <a:latin typeface="Roboto"/>
                <a:ea typeface="Roboto"/>
                <a:cs typeface="Roboto"/>
                <a:sym typeface="Roboto"/>
              </a:rPr>
              <a:t> we're using is </a:t>
            </a:r>
            <a:r>
              <a:rPr b="1" lang="en" sz="2000">
                <a:solidFill>
                  <a:schemeClr val="accent2"/>
                </a:solidFill>
                <a:highlight>
                  <a:srgbClr val="FFFFFF"/>
                </a:highlight>
                <a:latin typeface="Roboto Mono"/>
                <a:ea typeface="Roboto Mono"/>
                <a:cs typeface="Roboto Mono"/>
                <a:sym typeface="Roboto Mono"/>
              </a:rPr>
              <a:t>'binary_crossentropy'</a:t>
            </a:r>
            <a:r>
              <a:rPr lang="en" sz="2000">
                <a:solidFill>
                  <a:schemeClr val="accent2"/>
                </a:solidFill>
                <a:highlight>
                  <a:srgbClr val="FFFFFF"/>
                </a:highlight>
                <a:latin typeface="Roboto"/>
                <a:ea typeface="Roboto"/>
                <a:cs typeface="Roboto"/>
                <a:sym typeface="Roboto"/>
              </a:rPr>
              <a:t>, if it was multiclass, we might use something like </a:t>
            </a:r>
            <a:r>
              <a:rPr b="1" lang="en" sz="2000">
                <a:solidFill>
                  <a:schemeClr val="accent2"/>
                </a:solidFill>
                <a:highlight>
                  <a:srgbClr val="FFFFFF"/>
                </a:highlight>
                <a:latin typeface="Roboto Mono"/>
                <a:ea typeface="Roboto Mono"/>
                <a:cs typeface="Roboto Mono"/>
                <a:sym typeface="Roboto Mono"/>
              </a:rPr>
              <a:t>'categorical_crossentropy'</a:t>
            </a:r>
            <a:r>
              <a:rPr lang="en" sz="2000">
                <a:solidFill>
                  <a:schemeClr val="accent2"/>
                </a:solidFill>
                <a:highlight>
                  <a:srgbClr val="FFFFFF"/>
                </a:highlight>
                <a:latin typeface="Roboto"/>
                <a:ea typeface="Roboto"/>
                <a:cs typeface="Roboto"/>
                <a:sym typeface="Roboto"/>
              </a:rPr>
              <a:t>.</a:t>
            </a:r>
            <a:endParaRPr sz="20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b="1" lang="en" sz="2000">
                <a:solidFill>
                  <a:schemeClr val="accent2"/>
                </a:solidFill>
                <a:highlight>
                  <a:srgbClr val="FFFFFF"/>
                </a:highlight>
                <a:latin typeface="Roboto"/>
                <a:ea typeface="Roboto"/>
                <a:cs typeface="Roboto"/>
                <a:sym typeface="Roboto"/>
              </a:rPr>
              <a:t>Adam</a:t>
            </a:r>
            <a:r>
              <a:rPr lang="en" sz="2000">
                <a:solidFill>
                  <a:schemeClr val="accent2"/>
                </a:solidFill>
                <a:highlight>
                  <a:srgbClr val="FFFFFF"/>
                </a:highlight>
                <a:latin typeface="Roboto"/>
                <a:ea typeface="Roboto"/>
                <a:cs typeface="Roboto"/>
                <a:sym typeface="Roboto"/>
              </a:rPr>
              <a:t> with all the default settings is our optimizer and our evaluation metric is accuracy.</a:t>
            </a:r>
            <a:endParaRPr sz="2000">
              <a:solidFill>
                <a:schemeClr val="accent2"/>
              </a:solidFill>
              <a:highlight>
                <a:srgbClr val="FFFFFF"/>
              </a:highlight>
              <a:latin typeface="Roboto"/>
              <a:ea typeface="Roboto"/>
              <a:cs typeface="Roboto"/>
              <a:sym typeface="Roboto"/>
            </a:endParaRPr>
          </a:p>
          <a:p>
            <a:pPr indent="0" lvl="0" marL="0" rtl="0" algn="l">
              <a:spcBef>
                <a:spcPts val="500"/>
              </a:spcBef>
              <a:spcAft>
                <a:spcPts val="1200"/>
              </a:spcAft>
              <a:buNone/>
            </a:pPr>
            <a:r>
              <a:t/>
            </a:r>
            <a:endParaRPr sz="2000"/>
          </a:p>
        </p:txBody>
      </p:sp>
      <p:pic>
        <p:nvPicPr>
          <p:cNvPr id="229" name="Google Shape;229;p42"/>
          <p:cNvPicPr preferRelativeResize="0"/>
          <p:nvPr/>
        </p:nvPicPr>
        <p:blipFill>
          <a:blip r:embed="rId3">
            <a:alphaModFix/>
          </a:blip>
          <a:stretch>
            <a:fillRect/>
          </a:stretch>
        </p:blipFill>
        <p:spPr>
          <a:xfrm>
            <a:off x="0" y="2877044"/>
            <a:ext cx="9143999" cy="226646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Clr>
                <a:schemeClr val="dk1"/>
              </a:buClr>
              <a:buSzPts val="1100"/>
              <a:buFont typeface="Arial"/>
              <a:buNone/>
            </a:pPr>
            <a:r>
              <a:rPr b="1" lang="en" sz="3000">
                <a:solidFill>
                  <a:schemeClr val="accent2"/>
                </a:solidFill>
                <a:highlight>
                  <a:srgbClr val="FFFFFF"/>
                </a:highlight>
                <a:latin typeface="Roboto"/>
                <a:ea typeface="Roboto"/>
                <a:cs typeface="Roboto"/>
                <a:sym typeface="Roboto"/>
              </a:rPr>
              <a:t>4. Fit a model</a:t>
            </a:r>
            <a:endParaRPr b="1" sz="3000">
              <a:solidFill>
                <a:schemeClr val="accent2"/>
              </a:solidFill>
              <a:highlight>
                <a:srgbClr val="FFFFFF"/>
              </a:highlight>
              <a:latin typeface="Roboto"/>
              <a:ea typeface="Roboto"/>
              <a:cs typeface="Roboto"/>
              <a:sym typeface="Roboto"/>
            </a:endParaRPr>
          </a:p>
          <a:p>
            <a:pPr indent="0" lvl="0" marL="0" rtl="0" algn="l">
              <a:spcBef>
                <a:spcPts val="700"/>
              </a:spcBef>
              <a:spcAft>
                <a:spcPts val="0"/>
              </a:spcAft>
              <a:buNone/>
            </a:pPr>
            <a:r>
              <a:t/>
            </a:r>
            <a:endParaRPr b="1" sz="3000"/>
          </a:p>
        </p:txBody>
      </p:sp>
      <p:pic>
        <p:nvPicPr>
          <p:cNvPr id="235" name="Google Shape;235;p43"/>
          <p:cNvPicPr preferRelativeResize="0"/>
          <p:nvPr/>
        </p:nvPicPr>
        <p:blipFill>
          <a:blip r:embed="rId3">
            <a:alphaModFix/>
          </a:blip>
          <a:stretch>
            <a:fillRect/>
          </a:stretch>
        </p:blipFill>
        <p:spPr>
          <a:xfrm>
            <a:off x="152400" y="1503500"/>
            <a:ext cx="8839204" cy="27234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ph type="title"/>
          </p:nvPr>
        </p:nvSpPr>
        <p:spPr>
          <a:xfrm>
            <a:off x="311700" y="121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Evaluating the model</a:t>
            </a:r>
            <a:endParaRPr/>
          </a:p>
        </p:txBody>
      </p:sp>
      <p:pic>
        <p:nvPicPr>
          <p:cNvPr id="241" name="Google Shape;241;p44"/>
          <p:cNvPicPr preferRelativeResize="0"/>
          <p:nvPr/>
        </p:nvPicPr>
        <p:blipFill>
          <a:blip r:embed="rId3">
            <a:alphaModFix/>
          </a:blip>
          <a:stretch>
            <a:fillRect/>
          </a:stretch>
        </p:blipFill>
        <p:spPr>
          <a:xfrm>
            <a:off x="1685925" y="836750"/>
            <a:ext cx="5882518" cy="4144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5"/>
          <p:cNvPicPr preferRelativeResize="0"/>
          <p:nvPr/>
        </p:nvPicPr>
        <p:blipFill>
          <a:blip r:embed="rId3">
            <a:alphaModFix/>
          </a:blip>
          <a:stretch>
            <a:fillRect/>
          </a:stretch>
        </p:blipFill>
        <p:spPr>
          <a:xfrm>
            <a:off x="152400" y="990925"/>
            <a:ext cx="4202125" cy="3495350"/>
          </a:xfrm>
          <a:prstGeom prst="rect">
            <a:avLst/>
          </a:prstGeom>
          <a:noFill/>
          <a:ln>
            <a:noFill/>
          </a:ln>
        </p:spPr>
      </p:pic>
      <p:pic>
        <p:nvPicPr>
          <p:cNvPr id="247" name="Google Shape;247;p45"/>
          <p:cNvPicPr preferRelativeResize="0"/>
          <p:nvPr/>
        </p:nvPicPr>
        <p:blipFill>
          <a:blip r:embed="rId4">
            <a:alphaModFix/>
          </a:blip>
          <a:stretch>
            <a:fillRect/>
          </a:stretch>
        </p:blipFill>
        <p:spPr>
          <a:xfrm>
            <a:off x="4644750" y="1193900"/>
            <a:ext cx="4243676" cy="3292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Adjust the model parameters</a:t>
            </a:r>
            <a:endParaRPr/>
          </a:p>
        </p:txBody>
      </p:sp>
      <p:sp>
        <p:nvSpPr>
          <p:cNvPr id="253" name="Google Shape;25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Fitting a machine learning model comes in 3 steps:</a:t>
            </a:r>
            <a:endParaRPr sz="2000">
              <a:solidFill>
                <a:schemeClr val="accent2"/>
              </a:solidFill>
              <a:highlight>
                <a:srgbClr val="FFFFFF"/>
              </a:highlight>
              <a:latin typeface="Roboto"/>
              <a:ea typeface="Roboto"/>
              <a:cs typeface="Roboto"/>
              <a:sym typeface="Roboto"/>
            </a:endParaRPr>
          </a:p>
          <a:p>
            <a:pPr indent="0" lvl="0" marL="457200" rtl="0" algn="l">
              <a:spcBef>
                <a:spcPts val="600"/>
              </a:spcBef>
              <a:spcAft>
                <a:spcPts val="0"/>
              </a:spcAft>
              <a:buNone/>
            </a:pPr>
            <a:r>
              <a:rPr lang="en" sz="2000">
                <a:solidFill>
                  <a:schemeClr val="accent2"/>
                </a:solidFill>
                <a:highlight>
                  <a:srgbClr val="FFFFFF"/>
                </a:highlight>
                <a:latin typeface="Roboto"/>
                <a:ea typeface="Roboto"/>
                <a:cs typeface="Roboto"/>
                <a:sym typeface="Roboto"/>
              </a:rPr>
              <a:t>0.Create a basline.</a:t>
            </a:r>
            <a:endParaRPr sz="2000">
              <a:solidFill>
                <a:schemeClr val="accent2"/>
              </a:solidFill>
              <a:highlight>
                <a:srgbClr val="FFFFFF"/>
              </a:highlight>
              <a:latin typeface="Roboto"/>
              <a:ea typeface="Roboto"/>
              <a:cs typeface="Roboto"/>
              <a:sym typeface="Roboto"/>
            </a:endParaRPr>
          </a:p>
          <a:p>
            <a:pPr indent="0" lvl="0" marL="457200" rtl="0" algn="l">
              <a:spcBef>
                <a:spcPts val="1200"/>
              </a:spcBef>
              <a:spcAft>
                <a:spcPts val="0"/>
              </a:spcAft>
              <a:buNone/>
            </a:pPr>
            <a:r>
              <a:rPr lang="en" sz="2000">
                <a:solidFill>
                  <a:schemeClr val="accent2"/>
                </a:solidFill>
                <a:highlight>
                  <a:srgbClr val="FFFFFF"/>
                </a:highlight>
                <a:latin typeface="Roboto"/>
                <a:ea typeface="Roboto"/>
                <a:cs typeface="Roboto"/>
                <a:sym typeface="Roboto"/>
              </a:rPr>
              <a:t>1.</a:t>
            </a:r>
            <a:r>
              <a:rPr lang="en" sz="2000">
                <a:solidFill>
                  <a:schemeClr val="accent2"/>
                </a:solidFill>
                <a:highlight>
                  <a:srgbClr val="FFFFFF"/>
                </a:highlight>
                <a:latin typeface="Roboto"/>
                <a:ea typeface="Roboto"/>
                <a:cs typeface="Roboto"/>
                <a:sym typeface="Roboto"/>
              </a:rPr>
              <a:t>Beat the baseline by overfitting a larger model.</a:t>
            </a:r>
            <a:endParaRPr sz="2000">
              <a:solidFill>
                <a:schemeClr val="accent2"/>
              </a:solidFill>
              <a:highlight>
                <a:srgbClr val="FFFFFF"/>
              </a:highlight>
              <a:latin typeface="Roboto"/>
              <a:ea typeface="Roboto"/>
              <a:cs typeface="Roboto"/>
              <a:sym typeface="Roboto"/>
            </a:endParaRPr>
          </a:p>
          <a:p>
            <a:pPr indent="0" lvl="0" marL="457200" rtl="0" algn="l">
              <a:spcBef>
                <a:spcPts val="1200"/>
              </a:spcBef>
              <a:spcAft>
                <a:spcPts val="0"/>
              </a:spcAft>
              <a:buNone/>
            </a:pPr>
            <a:r>
              <a:rPr lang="en" sz="2000">
                <a:solidFill>
                  <a:schemeClr val="accent2"/>
                </a:solidFill>
                <a:highlight>
                  <a:srgbClr val="FFFFFF"/>
                </a:highlight>
                <a:latin typeface="Roboto"/>
                <a:ea typeface="Roboto"/>
                <a:cs typeface="Roboto"/>
                <a:sym typeface="Roboto"/>
              </a:rPr>
              <a:t>2.Reduce overfitting.</a:t>
            </a:r>
            <a:endParaRPr sz="2000">
              <a:solidFill>
                <a:schemeClr val="accent2"/>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So far we've gone through steps 0 and 1.</a:t>
            </a:r>
            <a:endParaRPr sz="20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And there are even a few more things we could try to further overfit our model:</a:t>
            </a:r>
            <a:endParaRPr sz="2000">
              <a:solidFill>
                <a:schemeClr val="accent2"/>
              </a:solidFill>
              <a:highlight>
                <a:srgbClr val="FFFFFF"/>
              </a:highlight>
              <a:latin typeface="Roboto"/>
              <a:ea typeface="Roboto"/>
              <a:cs typeface="Roboto"/>
              <a:sym typeface="Roboto"/>
            </a:endParaRPr>
          </a:p>
          <a:p>
            <a:pPr indent="-355600" lvl="0" marL="457200" rtl="0" algn="l">
              <a:spcBef>
                <a:spcPts val="600"/>
              </a:spcBef>
              <a:spcAft>
                <a:spcPts val="0"/>
              </a:spcAft>
              <a:buClr>
                <a:schemeClr val="accent2"/>
              </a:buClr>
              <a:buSzPts val="2000"/>
              <a:buFont typeface="Roboto"/>
              <a:buChar char="●"/>
            </a:pPr>
            <a:r>
              <a:rPr lang="en" sz="2000">
                <a:solidFill>
                  <a:schemeClr val="accent2"/>
                </a:solidFill>
                <a:highlight>
                  <a:srgbClr val="FFFFFF"/>
                </a:highlight>
                <a:latin typeface="Roboto"/>
                <a:ea typeface="Roboto"/>
                <a:cs typeface="Roboto"/>
                <a:sym typeface="Roboto"/>
              </a:rPr>
              <a:t>Increase the number of convolutional layers.</a:t>
            </a:r>
            <a:endParaRPr sz="2000">
              <a:solidFill>
                <a:schemeClr val="accent2"/>
              </a:solidFill>
              <a:highlight>
                <a:srgbClr val="FFFFFF"/>
              </a:highlight>
              <a:latin typeface="Roboto"/>
              <a:ea typeface="Roboto"/>
              <a:cs typeface="Roboto"/>
              <a:sym typeface="Roboto"/>
            </a:endParaRPr>
          </a:p>
          <a:p>
            <a:pPr indent="-355600" lvl="0" marL="457200" rtl="0" algn="l">
              <a:spcBef>
                <a:spcPts val="0"/>
              </a:spcBef>
              <a:spcAft>
                <a:spcPts val="0"/>
              </a:spcAft>
              <a:buClr>
                <a:schemeClr val="accent2"/>
              </a:buClr>
              <a:buSzPts val="2000"/>
              <a:buFont typeface="Roboto"/>
              <a:buChar char="●"/>
            </a:pPr>
            <a:r>
              <a:rPr lang="en" sz="2000">
                <a:solidFill>
                  <a:schemeClr val="accent2"/>
                </a:solidFill>
                <a:highlight>
                  <a:srgbClr val="FFFFFF"/>
                </a:highlight>
                <a:latin typeface="Roboto"/>
                <a:ea typeface="Roboto"/>
                <a:cs typeface="Roboto"/>
                <a:sym typeface="Roboto"/>
              </a:rPr>
              <a:t>Increase the number of convolutional filters.</a:t>
            </a:r>
            <a:endParaRPr sz="2000">
              <a:solidFill>
                <a:schemeClr val="accent2"/>
              </a:solidFill>
              <a:highlight>
                <a:srgbClr val="FFFFFF"/>
              </a:highlight>
              <a:latin typeface="Roboto"/>
              <a:ea typeface="Roboto"/>
              <a:cs typeface="Roboto"/>
              <a:sym typeface="Roboto"/>
            </a:endParaRPr>
          </a:p>
          <a:p>
            <a:pPr indent="-355600" lvl="0" marL="457200" rtl="0" algn="l">
              <a:spcBef>
                <a:spcPts val="0"/>
              </a:spcBef>
              <a:spcAft>
                <a:spcPts val="0"/>
              </a:spcAft>
              <a:buClr>
                <a:schemeClr val="accent2"/>
              </a:buClr>
              <a:buSzPts val="2000"/>
              <a:buFont typeface="Roboto"/>
              <a:buChar char="●"/>
            </a:pPr>
            <a:r>
              <a:rPr lang="en" sz="2000">
                <a:solidFill>
                  <a:schemeClr val="accent2"/>
                </a:solidFill>
                <a:highlight>
                  <a:srgbClr val="FFFFFF"/>
                </a:highlight>
                <a:latin typeface="Roboto"/>
                <a:ea typeface="Roboto"/>
                <a:cs typeface="Roboto"/>
                <a:sym typeface="Roboto"/>
              </a:rPr>
              <a:t>Add another dense layer to the output of our flattened layer</a:t>
            </a:r>
            <a:endParaRPr sz="2000">
              <a:solidFill>
                <a:schemeClr val="accent2"/>
              </a:solidFill>
              <a:highlight>
                <a:srgbClr val="FFFFFF"/>
              </a:highlight>
              <a:latin typeface="Roboto"/>
              <a:ea typeface="Roboto"/>
              <a:cs typeface="Roboto"/>
              <a:sym typeface="Roboto"/>
            </a:endParaRPr>
          </a:p>
          <a:p>
            <a:pPr indent="0" lvl="0" marL="0" rtl="0" algn="l">
              <a:spcBef>
                <a:spcPts val="500"/>
              </a:spcBef>
              <a:spcAft>
                <a:spcPts val="1200"/>
              </a:spcAft>
              <a:buNone/>
            </a:pPr>
            <a:r>
              <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7"/>
          <p:cNvSpPr txBox="1"/>
          <p:nvPr>
            <p:ph idx="1" type="body"/>
          </p:nvPr>
        </p:nvSpPr>
        <p:spPr>
          <a:xfrm>
            <a:off x="311700" y="64765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So for the next few models we build, we're going to adjust a number of parameters and inspect the training curves along the way.</a:t>
            </a:r>
            <a:endParaRPr sz="20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Namely, we'll build 2 more models:</a:t>
            </a:r>
            <a:endParaRPr sz="2000">
              <a:solidFill>
                <a:schemeClr val="accent2"/>
              </a:solidFill>
              <a:highlight>
                <a:srgbClr val="FFFFFF"/>
              </a:highlight>
              <a:latin typeface="Roboto"/>
              <a:ea typeface="Roboto"/>
              <a:cs typeface="Roboto"/>
              <a:sym typeface="Roboto"/>
            </a:endParaRPr>
          </a:p>
          <a:p>
            <a:pPr indent="-355600" lvl="0" marL="457200" rtl="0" algn="l">
              <a:spcBef>
                <a:spcPts val="600"/>
              </a:spcBef>
              <a:spcAft>
                <a:spcPts val="0"/>
              </a:spcAft>
              <a:buClr>
                <a:schemeClr val="accent2"/>
              </a:buClr>
              <a:buSzPts val="2000"/>
              <a:buFont typeface="Roboto"/>
              <a:buChar char="●"/>
            </a:pPr>
            <a:r>
              <a:rPr lang="en" sz="2000">
                <a:solidFill>
                  <a:schemeClr val="accent2"/>
                </a:solidFill>
                <a:highlight>
                  <a:srgbClr val="FFFFFF"/>
                </a:highlight>
                <a:latin typeface="Roboto"/>
                <a:ea typeface="Roboto"/>
                <a:cs typeface="Roboto"/>
                <a:sym typeface="Roboto"/>
              </a:rPr>
              <a:t>A ConvNet with </a:t>
            </a:r>
            <a:r>
              <a:rPr lang="en" sz="2000" u="sng">
                <a:solidFill>
                  <a:schemeClr val="hlink"/>
                </a:solidFill>
                <a:highlight>
                  <a:srgbClr val="FFFFFF"/>
                </a:highlight>
                <a:latin typeface="Roboto"/>
                <a:ea typeface="Roboto"/>
                <a:cs typeface="Roboto"/>
                <a:sym typeface="Roboto"/>
                <a:hlinkClick r:id="rId3"/>
              </a:rPr>
              <a:t>max pooling</a:t>
            </a:r>
            <a:endParaRPr sz="2000" u="sng">
              <a:solidFill>
                <a:schemeClr val="hlink"/>
              </a:solidFill>
              <a:highlight>
                <a:srgbClr val="FFFFFF"/>
              </a:highlight>
              <a:latin typeface="Roboto"/>
              <a:ea typeface="Roboto"/>
              <a:cs typeface="Roboto"/>
              <a:sym typeface="Roboto"/>
            </a:endParaRPr>
          </a:p>
          <a:p>
            <a:pPr indent="-355600" lvl="0" marL="457200" rtl="0" algn="l">
              <a:spcBef>
                <a:spcPts val="0"/>
              </a:spcBef>
              <a:spcAft>
                <a:spcPts val="0"/>
              </a:spcAft>
              <a:buClr>
                <a:schemeClr val="accent2"/>
              </a:buClr>
              <a:buSzPts val="2000"/>
              <a:buFont typeface="Roboto"/>
              <a:buChar char="●"/>
            </a:pPr>
            <a:r>
              <a:rPr lang="en" sz="2000">
                <a:solidFill>
                  <a:schemeClr val="accent2"/>
                </a:solidFill>
                <a:highlight>
                  <a:srgbClr val="FFFFFF"/>
                </a:highlight>
                <a:latin typeface="Roboto"/>
                <a:ea typeface="Roboto"/>
                <a:cs typeface="Roboto"/>
                <a:sym typeface="Roboto"/>
              </a:rPr>
              <a:t>A ConvNet with max pooling and data augmentation</a:t>
            </a:r>
            <a:endParaRPr sz="20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For the first model, we'll follow the modified basic CNN structure:</a:t>
            </a:r>
            <a:endParaRPr sz="2000">
              <a:solidFill>
                <a:schemeClr val="accent2"/>
              </a:solidFill>
              <a:highlight>
                <a:srgbClr val="FFFFFF"/>
              </a:highlight>
              <a:latin typeface="Roboto"/>
              <a:ea typeface="Roboto"/>
              <a:cs typeface="Roboto"/>
              <a:sym typeface="Roboto"/>
            </a:endParaRPr>
          </a:p>
          <a:p>
            <a:pPr indent="0" lvl="0" marL="76200" marR="76200" rtl="0" algn="l">
              <a:spcBef>
                <a:spcPts val="1100"/>
              </a:spcBef>
              <a:spcAft>
                <a:spcPts val="0"/>
              </a:spcAft>
              <a:buClr>
                <a:schemeClr val="dk1"/>
              </a:buClr>
              <a:buSzPts val="1100"/>
              <a:buFont typeface="Arial"/>
              <a:buNone/>
            </a:pPr>
            <a:r>
              <a:rPr lang="en" sz="2000">
                <a:solidFill>
                  <a:schemeClr val="dk1"/>
                </a:solidFill>
              </a:rPr>
              <a:t>Input -&gt; Conv layers + ReLU layers (non-linearities) + Max Pooling layers -&gt; Fully connected (dense layer) as Output</a:t>
            </a:r>
            <a:endParaRPr sz="2000">
              <a:solidFill>
                <a:schemeClr val="dk1"/>
              </a:solidFill>
            </a:endParaRPr>
          </a:p>
          <a:p>
            <a:pPr indent="0" lvl="0" marL="0" rtl="0" algn="l">
              <a:spcBef>
                <a:spcPts val="1100"/>
              </a:spcBef>
              <a:spcAft>
                <a:spcPts val="1200"/>
              </a:spcAft>
              <a:buNone/>
            </a:pPr>
            <a:r>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8"/>
          <p:cNvPicPr preferRelativeResize="0"/>
          <p:nvPr/>
        </p:nvPicPr>
        <p:blipFill>
          <a:blip r:embed="rId3">
            <a:alphaModFix/>
          </a:blip>
          <a:stretch>
            <a:fillRect/>
          </a:stretch>
        </p:blipFill>
        <p:spPr>
          <a:xfrm>
            <a:off x="152400" y="885825"/>
            <a:ext cx="8839198" cy="28880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9"/>
          <p:cNvPicPr preferRelativeResize="0"/>
          <p:nvPr/>
        </p:nvPicPr>
        <p:blipFill>
          <a:blip r:embed="rId3">
            <a:alphaModFix/>
          </a:blip>
          <a:stretch>
            <a:fillRect/>
          </a:stretch>
        </p:blipFill>
        <p:spPr>
          <a:xfrm>
            <a:off x="152400" y="914400"/>
            <a:ext cx="8839204" cy="3603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50"/>
          <p:cNvPicPr preferRelativeResize="0"/>
          <p:nvPr/>
        </p:nvPicPr>
        <p:blipFill>
          <a:blip r:embed="rId3">
            <a:alphaModFix/>
          </a:blip>
          <a:stretch>
            <a:fillRect/>
          </a:stretch>
        </p:blipFill>
        <p:spPr>
          <a:xfrm>
            <a:off x="1619250" y="104775"/>
            <a:ext cx="4757377" cy="4838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51"/>
          <p:cNvPicPr preferRelativeResize="0"/>
          <p:nvPr/>
        </p:nvPicPr>
        <p:blipFill>
          <a:blip r:embed="rId3">
            <a:alphaModFix/>
          </a:blip>
          <a:stretch>
            <a:fillRect/>
          </a:stretch>
        </p:blipFill>
        <p:spPr>
          <a:xfrm>
            <a:off x="133350" y="514350"/>
            <a:ext cx="4078300" cy="4333875"/>
          </a:xfrm>
          <a:prstGeom prst="rect">
            <a:avLst/>
          </a:prstGeom>
          <a:noFill/>
          <a:ln>
            <a:noFill/>
          </a:ln>
        </p:spPr>
      </p:pic>
      <p:pic>
        <p:nvPicPr>
          <p:cNvPr id="279" name="Google Shape;279;p51"/>
          <p:cNvPicPr preferRelativeResize="0"/>
          <p:nvPr/>
        </p:nvPicPr>
        <p:blipFill>
          <a:blip r:embed="rId4">
            <a:alphaModFix/>
          </a:blip>
          <a:stretch>
            <a:fillRect/>
          </a:stretch>
        </p:blipFill>
        <p:spPr>
          <a:xfrm>
            <a:off x="4402150" y="787825"/>
            <a:ext cx="4627549" cy="37869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can I find pre-trained model?</a:t>
            </a:r>
            <a:endParaRPr/>
          </a:p>
        </p:txBody>
      </p:sp>
      <p:pic>
        <p:nvPicPr>
          <p:cNvPr id="74" name="Google Shape;74;p16"/>
          <p:cNvPicPr preferRelativeResize="0"/>
          <p:nvPr/>
        </p:nvPicPr>
        <p:blipFill>
          <a:blip r:embed="rId3">
            <a:alphaModFix/>
          </a:blip>
          <a:stretch>
            <a:fillRect/>
          </a:stretch>
        </p:blipFill>
        <p:spPr>
          <a:xfrm>
            <a:off x="152400" y="1170125"/>
            <a:ext cx="8117591" cy="3820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2"/>
          <p:cNvPicPr preferRelativeResize="0"/>
          <p:nvPr/>
        </p:nvPicPr>
        <p:blipFill>
          <a:blip r:embed="rId3">
            <a:alphaModFix/>
          </a:blip>
          <a:stretch>
            <a:fillRect/>
          </a:stretch>
        </p:blipFill>
        <p:spPr>
          <a:xfrm>
            <a:off x="152400" y="136625"/>
            <a:ext cx="8839199" cy="3971925"/>
          </a:xfrm>
          <a:prstGeom prst="rect">
            <a:avLst/>
          </a:prstGeom>
          <a:noFill/>
          <a:ln>
            <a:noFill/>
          </a:ln>
        </p:spPr>
      </p:pic>
      <p:sp>
        <p:nvSpPr>
          <p:cNvPr id="285" name="Google Shape;285;p52"/>
          <p:cNvSpPr txBox="1"/>
          <p:nvPr/>
        </p:nvSpPr>
        <p:spPr>
          <a:xfrm>
            <a:off x="523725" y="4108550"/>
            <a:ext cx="8286900" cy="8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2"/>
                </a:solidFill>
                <a:highlight>
                  <a:srgbClr val="FFFFFF"/>
                </a:highlight>
                <a:latin typeface="Roboto"/>
                <a:ea typeface="Roboto"/>
                <a:cs typeface="Roboto"/>
                <a:sym typeface="Roboto"/>
              </a:rPr>
              <a:t>Note:</a:t>
            </a:r>
            <a:r>
              <a:rPr lang="en" sz="1500">
                <a:solidFill>
                  <a:schemeClr val="accent2"/>
                </a:solidFill>
                <a:highlight>
                  <a:srgbClr val="FFFFFF"/>
                </a:highlight>
                <a:latin typeface="Roboto"/>
                <a:ea typeface="Roboto"/>
                <a:cs typeface="Roboto"/>
                <a:sym typeface="Roboto"/>
              </a:rPr>
              <a:t> Data augmentation is </a:t>
            </a:r>
            <a:r>
              <a:rPr lang="en" sz="1500">
                <a:solidFill>
                  <a:schemeClr val="accent2"/>
                </a:solidFill>
                <a:highlight>
                  <a:srgbClr val="FFFFFF"/>
                </a:highlight>
                <a:latin typeface="Roboto"/>
                <a:ea typeface="Roboto"/>
                <a:cs typeface="Roboto"/>
                <a:sym typeface="Roboto"/>
              </a:rPr>
              <a:t>usually</a:t>
            </a:r>
            <a:r>
              <a:rPr lang="en" sz="1500">
                <a:solidFill>
                  <a:schemeClr val="accent2"/>
                </a:solidFill>
                <a:highlight>
                  <a:srgbClr val="FFFFFF"/>
                </a:highlight>
                <a:latin typeface="Roboto"/>
                <a:ea typeface="Roboto"/>
                <a:cs typeface="Roboto"/>
                <a:sym typeface="Roboto"/>
              </a:rPr>
              <a:t> only performed on the training data. Using the </a:t>
            </a:r>
            <a:r>
              <a:rPr b="1" lang="en" sz="1500">
                <a:solidFill>
                  <a:schemeClr val="accent2"/>
                </a:solidFill>
                <a:latin typeface="Roboto Mono"/>
                <a:ea typeface="Roboto Mono"/>
                <a:cs typeface="Roboto Mono"/>
                <a:sym typeface="Roboto Mono"/>
              </a:rPr>
              <a:t>ImageDataGenerator</a:t>
            </a:r>
            <a:r>
              <a:rPr b="1" lang="en" sz="1500">
                <a:solidFill>
                  <a:schemeClr val="accent2"/>
                </a:solidFill>
                <a:highlight>
                  <a:srgbClr val="FFFFFF"/>
                </a:highlight>
                <a:latin typeface="Roboto"/>
                <a:ea typeface="Roboto"/>
                <a:cs typeface="Roboto"/>
                <a:sym typeface="Roboto"/>
              </a:rPr>
              <a:t> built-in</a:t>
            </a:r>
            <a:r>
              <a:rPr lang="en" sz="1500">
                <a:solidFill>
                  <a:schemeClr val="accent2"/>
                </a:solidFill>
                <a:highlight>
                  <a:srgbClr val="FFFFFF"/>
                </a:highlight>
                <a:latin typeface="Roboto"/>
                <a:ea typeface="Roboto"/>
                <a:cs typeface="Roboto"/>
                <a:sym typeface="Roboto"/>
              </a:rPr>
              <a:t> data augmentation parameters our images are left as they are in the directories but are randomly manipulated when loaded into the model.</a:t>
            </a:r>
            <a:endParaRPr sz="15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3"/>
          <p:cNvPicPr preferRelativeResize="0"/>
          <p:nvPr/>
        </p:nvPicPr>
        <p:blipFill>
          <a:blip r:embed="rId3">
            <a:alphaModFix/>
          </a:blip>
          <a:stretch>
            <a:fillRect/>
          </a:stretch>
        </p:blipFill>
        <p:spPr>
          <a:xfrm>
            <a:off x="781000" y="95250"/>
            <a:ext cx="7581988"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54"/>
          <p:cNvPicPr preferRelativeResize="0"/>
          <p:nvPr/>
        </p:nvPicPr>
        <p:blipFill>
          <a:blip r:embed="rId3">
            <a:alphaModFix/>
          </a:blip>
          <a:stretch>
            <a:fillRect/>
          </a:stretch>
        </p:blipFill>
        <p:spPr>
          <a:xfrm>
            <a:off x="257175" y="790575"/>
            <a:ext cx="3705225" cy="3914775"/>
          </a:xfrm>
          <a:prstGeom prst="rect">
            <a:avLst/>
          </a:prstGeom>
          <a:noFill/>
          <a:ln>
            <a:noFill/>
          </a:ln>
        </p:spPr>
      </p:pic>
      <p:pic>
        <p:nvPicPr>
          <p:cNvPr id="296" name="Google Shape;296;p54"/>
          <p:cNvPicPr preferRelativeResize="0"/>
          <p:nvPr/>
        </p:nvPicPr>
        <p:blipFill>
          <a:blip r:embed="rId4">
            <a:alphaModFix/>
          </a:blip>
          <a:stretch>
            <a:fillRect/>
          </a:stretch>
        </p:blipFill>
        <p:spPr>
          <a:xfrm>
            <a:off x="4781550" y="657225"/>
            <a:ext cx="3705225" cy="3914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5"/>
          <p:cNvPicPr preferRelativeResize="0"/>
          <p:nvPr/>
        </p:nvPicPr>
        <p:blipFill>
          <a:blip r:embed="rId3">
            <a:alphaModFix/>
          </a:blip>
          <a:stretch>
            <a:fillRect/>
          </a:stretch>
        </p:blipFill>
        <p:spPr>
          <a:xfrm>
            <a:off x="152400" y="152400"/>
            <a:ext cx="7921388" cy="4838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2"/>
                </a:solidFill>
                <a:highlight>
                  <a:srgbClr val="FFFFFF"/>
                </a:highlight>
                <a:latin typeface="Roboto"/>
                <a:ea typeface="Roboto"/>
                <a:cs typeface="Roboto"/>
                <a:sym typeface="Roboto"/>
              </a:rPr>
              <a:t>Let's see what happens when we shuffle the augmented training data</a:t>
            </a:r>
            <a:endParaRPr sz="2000"/>
          </a:p>
        </p:txBody>
      </p:sp>
      <p:pic>
        <p:nvPicPr>
          <p:cNvPr id="307" name="Google Shape;307;p56"/>
          <p:cNvPicPr preferRelativeResize="0"/>
          <p:nvPr/>
        </p:nvPicPr>
        <p:blipFill>
          <a:blip r:embed="rId3">
            <a:alphaModFix/>
          </a:blip>
          <a:stretch>
            <a:fillRect/>
          </a:stretch>
        </p:blipFill>
        <p:spPr>
          <a:xfrm>
            <a:off x="152400" y="1932125"/>
            <a:ext cx="8839204" cy="158397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7"/>
          <p:cNvPicPr preferRelativeResize="0"/>
          <p:nvPr/>
        </p:nvPicPr>
        <p:blipFill>
          <a:blip r:embed="rId3">
            <a:alphaModFix/>
          </a:blip>
          <a:stretch>
            <a:fillRect/>
          </a:stretch>
        </p:blipFill>
        <p:spPr>
          <a:xfrm>
            <a:off x="152400" y="152400"/>
            <a:ext cx="8037028" cy="48386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8"/>
          <p:cNvPicPr preferRelativeResize="0"/>
          <p:nvPr/>
        </p:nvPicPr>
        <p:blipFill>
          <a:blip r:embed="rId3">
            <a:alphaModFix/>
          </a:blip>
          <a:stretch>
            <a:fillRect/>
          </a:stretch>
        </p:blipFill>
        <p:spPr>
          <a:xfrm>
            <a:off x="142875" y="765275"/>
            <a:ext cx="4268800" cy="3973425"/>
          </a:xfrm>
          <a:prstGeom prst="rect">
            <a:avLst/>
          </a:prstGeom>
          <a:noFill/>
          <a:ln>
            <a:noFill/>
          </a:ln>
        </p:spPr>
      </p:pic>
      <p:pic>
        <p:nvPicPr>
          <p:cNvPr id="318" name="Google Shape;318;p58"/>
          <p:cNvPicPr preferRelativeResize="0"/>
          <p:nvPr/>
        </p:nvPicPr>
        <p:blipFill>
          <a:blip r:embed="rId4">
            <a:alphaModFix/>
          </a:blip>
          <a:stretch>
            <a:fillRect/>
          </a:stretch>
        </p:blipFill>
        <p:spPr>
          <a:xfrm>
            <a:off x="4572000" y="765275"/>
            <a:ext cx="4427525" cy="3677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7. Repeat until satisfied</a:t>
            </a:r>
            <a:endParaRPr/>
          </a:p>
        </p:txBody>
      </p:sp>
      <p:sp>
        <p:nvSpPr>
          <p:cNvPr id="324" name="Google Shape;324;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500">
                <a:solidFill>
                  <a:schemeClr val="accent2"/>
                </a:solidFill>
                <a:highlight>
                  <a:srgbClr val="FFFFFF"/>
                </a:highlight>
                <a:latin typeface="Roboto"/>
                <a:ea typeface="Roboto"/>
                <a:cs typeface="Roboto"/>
                <a:sym typeface="Roboto"/>
              </a:rPr>
              <a:t>Since we've already beaten our baseline, there are a few things we could try to continue to improve our model:</a:t>
            </a:r>
            <a:endParaRPr sz="1500">
              <a:solidFill>
                <a:schemeClr val="accent2"/>
              </a:solidFill>
              <a:highlight>
                <a:srgbClr val="FFFFFF"/>
              </a:highlight>
              <a:latin typeface="Roboto"/>
              <a:ea typeface="Roboto"/>
              <a:cs typeface="Roboto"/>
              <a:sym typeface="Roboto"/>
            </a:endParaRPr>
          </a:p>
          <a:p>
            <a:pPr indent="-323850" lvl="0" marL="457200" rtl="0" algn="l">
              <a:spcBef>
                <a:spcPts val="60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Increase the number of model layers (e.g. add more convolutional layers).</a:t>
            </a:r>
            <a:endParaRPr sz="1500">
              <a:solidFill>
                <a:schemeClr val="accent2"/>
              </a:solidFill>
              <a:highlight>
                <a:srgbClr val="FFFFFF"/>
              </a:highlight>
              <a:latin typeface="Roboto"/>
              <a:ea typeface="Roboto"/>
              <a:cs typeface="Roboto"/>
              <a:sym typeface="Roboto"/>
            </a:endParaRPr>
          </a:p>
          <a:p>
            <a:pPr indent="-323850" lvl="0" marL="457200" rtl="0" algn="l">
              <a:spcBef>
                <a:spcPts val="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Increase the number of filters in each convolutional layer (e.g. from 10 to 32, 64, or 128, these numbers aren't set in stone either, they are usually found through trial and error).</a:t>
            </a:r>
            <a:endParaRPr sz="1500">
              <a:solidFill>
                <a:schemeClr val="accent2"/>
              </a:solidFill>
              <a:highlight>
                <a:srgbClr val="FFFFFF"/>
              </a:highlight>
              <a:latin typeface="Roboto"/>
              <a:ea typeface="Roboto"/>
              <a:cs typeface="Roboto"/>
              <a:sym typeface="Roboto"/>
            </a:endParaRPr>
          </a:p>
          <a:p>
            <a:pPr indent="-323850" lvl="0" marL="457200" rtl="0" algn="l">
              <a:spcBef>
                <a:spcPts val="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Train for longer (more epochs).</a:t>
            </a:r>
            <a:endParaRPr sz="1500">
              <a:solidFill>
                <a:schemeClr val="accent2"/>
              </a:solidFill>
              <a:highlight>
                <a:srgbClr val="FFFFFF"/>
              </a:highlight>
              <a:latin typeface="Roboto"/>
              <a:ea typeface="Roboto"/>
              <a:cs typeface="Roboto"/>
              <a:sym typeface="Roboto"/>
            </a:endParaRPr>
          </a:p>
          <a:p>
            <a:pPr indent="-323850" lvl="0" marL="457200" rtl="0" algn="l">
              <a:spcBef>
                <a:spcPts val="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Finding an ideal learning rate.</a:t>
            </a:r>
            <a:endParaRPr sz="1500">
              <a:solidFill>
                <a:schemeClr val="accent2"/>
              </a:solidFill>
              <a:highlight>
                <a:srgbClr val="FFFFFF"/>
              </a:highlight>
              <a:latin typeface="Roboto"/>
              <a:ea typeface="Roboto"/>
              <a:cs typeface="Roboto"/>
              <a:sym typeface="Roboto"/>
            </a:endParaRPr>
          </a:p>
          <a:p>
            <a:pPr indent="-323850" lvl="0" marL="457200" rtl="0" algn="l">
              <a:spcBef>
                <a:spcPts val="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Get more data (give the model more opportunities to learn).</a:t>
            </a:r>
            <a:endParaRPr sz="1500">
              <a:solidFill>
                <a:schemeClr val="accent2"/>
              </a:solidFill>
              <a:highlight>
                <a:srgbClr val="FFFFFF"/>
              </a:highlight>
              <a:latin typeface="Roboto"/>
              <a:ea typeface="Roboto"/>
              <a:cs typeface="Roboto"/>
              <a:sym typeface="Roboto"/>
            </a:endParaRPr>
          </a:p>
          <a:p>
            <a:pPr indent="-323850" lvl="0" marL="457200" rtl="0" algn="l">
              <a:spcBef>
                <a:spcPts val="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Use </a:t>
            </a:r>
            <a:r>
              <a:rPr b="1" lang="en" sz="1500">
                <a:solidFill>
                  <a:schemeClr val="accent2"/>
                </a:solidFill>
                <a:highlight>
                  <a:srgbClr val="FFFFFF"/>
                </a:highlight>
                <a:latin typeface="Roboto"/>
                <a:ea typeface="Roboto"/>
                <a:cs typeface="Roboto"/>
                <a:sym typeface="Roboto"/>
              </a:rPr>
              <a:t>transfer learning</a:t>
            </a:r>
            <a:r>
              <a:rPr lang="en" sz="1500">
                <a:solidFill>
                  <a:schemeClr val="accent2"/>
                </a:solidFill>
                <a:highlight>
                  <a:srgbClr val="FFFFFF"/>
                </a:highlight>
                <a:latin typeface="Roboto"/>
                <a:ea typeface="Roboto"/>
                <a:cs typeface="Roboto"/>
                <a:sym typeface="Roboto"/>
              </a:rPr>
              <a:t> to leverage what another image model has learned and adjust it for our own use case.</a:t>
            </a:r>
            <a:endParaRPr sz="15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sz="1500">
                <a:solidFill>
                  <a:schemeClr val="accent2"/>
                </a:solidFill>
                <a:highlight>
                  <a:srgbClr val="FFFFFF"/>
                </a:highlight>
                <a:latin typeface="Roboto"/>
                <a:ea typeface="Roboto"/>
                <a:cs typeface="Roboto"/>
                <a:sym typeface="Roboto"/>
              </a:rPr>
              <a:t>Adjusting each of these settings (except for the last two) during model development is usually referred to as </a:t>
            </a:r>
            <a:r>
              <a:rPr b="1" lang="en" sz="1500">
                <a:solidFill>
                  <a:schemeClr val="accent2"/>
                </a:solidFill>
                <a:highlight>
                  <a:srgbClr val="FFFFFF"/>
                </a:highlight>
                <a:latin typeface="Roboto"/>
                <a:ea typeface="Roboto"/>
                <a:cs typeface="Roboto"/>
                <a:sym typeface="Roboto"/>
              </a:rPr>
              <a:t>hyperparameter tuning</a:t>
            </a:r>
            <a:r>
              <a:rPr lang="en" sz="1500">
                <a:solidFill>
                  <a:schemeClr val="accent2"/>
                </a:solidFill>
                <a:highlight>
                  <a:srgbClr val="FFFFFF"/>
                </a:highlight>
                <a:latin typeface="Roboto"/>
                <a:ea typeface="Roboto"/>
                <a:cs typeface="Roboto"/>
                <a:sym typeface="Roboto"/>
              </a:rPr>
              <a:t>.</a:t>
            </a:r>
            <a:endParaRPr sz="15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sz="1500">
              <a:solidFill>
                <a:schemeClr val="accent2"/>
              </a:solidFill>
              <a:highlight>
                <a:srgbClr val="FFFFFF"/>
              </a:highlight>
              <a:latin typeface="Roboto"/>
              <a:ea typeface="Roboto"/>
              <a:cs typeface="Roboto"/>
              <a:sym typeface="Roboto"/>
            </a:endParaRPr>
          </a:p>
          <a:p>
            <a:pPr indent="0" lvl="0" marL="0" rtl="0" algn="l">
              <a:spcBef>
                <a:spcPts val="500"/>
              </a:spcBef>
              <a:spcAft>
                <a:spcPts val="1200"/>
              </a:spcAft>
              <a:buNone/>
            </a:pPr>
            <a:r>
              <a:t/>
            </a:r>
            <a:endParaRPr sz="1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0"/>
          <p:cNvSpPr txBox="1"/>
          <p:nvPr>
            <p:ph type="title"/>
          </p:nvPr>
        </p:nvSpPr>
        <p:spPr>
          <a:xfrm>
            <a:off x="311700" y="102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Transfer Learning</a:t>
            </a:r>
            <a:endParaRPr/>
          </a:p>
        </p:txBody>
      </p:sp>
      <p:pic>
        <p:nvPicPr>
          <p:cNvPr id="330" name="Google Shape;330;p60"/>
          <p:cNvPicPr preferRelativeResize="0"/>
          <p:nvPr/>
        </p:nvPicPr>
        <p:blipFill>
          <a:blip r:embed="rId3">
            <a:alphaModFix/>
          </a:blip>
          <a:stretch>
            <a:fillRect/>
          </a:stretch>
        </p:blipFill>
        <p:spPr>
          <a:xfrm>
            <a:off x="219075" y="817700"/>
            <a:ext cx="4754576" cy="4092375"/>
          </a:xfrm>
          <a:prstGeom prst="rect">
            <a:avLst/>
          </a:prstGeom>
          <a:noFill/>
          <a:ln>
            <a:noFill/>
          </a:ln>
        </p:spPr>
      </p:pic>
      <p:sp>
        <p:nvSpPr>
          <p:cNvPr id="331" name="Google Shape;331;p60"/>
          <p:cNvSpPr txBox="1"/>
          <p:nvPr/>
        </p:nvSpPr>
        <p:spPr>
          <a:xfrm>
            <a:off x="5345125" y="102125"/>
            <a:ext cx="3248100" cy="12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3838"/>
                </a:solidFill>
                <a:highlight>
                  <a:srgbClr val="FFFFFF"/>
                </a:highlight>
              </a:rPr>
              <a:t>The reuse of a pre-trained model on a new problem is known as transfer learning in machine learning</a:t>
            </a:r>
            <a:endParaRPr sz="1800">
              <a:solidFill>
                <a:srgbClr val="383838"/>
              </a:solidFill>
              <a:highlight>
                <a:srgbClr val="FFFFFF"/>
              </a:highlight>
            </a:endParaRPr>
          </a:p>
          <a:p>
            <a:pPr indent="0" lvl="0" marL="0" rtl="0" algn="l">
              <a:spcBef>
                <a:spcPts val="0"/>
              </a:spcBef>
              <a:spcAft>
                <a:spcPts val="0"/>
              </a:spcAft>
              <a:buNone/>
            </a:pPr>
            <a:r>
              <a:t/>
            </a:r>
            <a:endParaRPr sz="1800">
              <a:solidFill>
                <a:srgbClr val="383838"/>
              </a:solidFill>
              <a:highlight>
                <a:srgbClr val="FFFFFF"/>
              </a:highlight>
            </a:endParaRPr>
          </a:p>
          <a:p>
            <a:pPr indent="0" lvl="0" marL="0" rtl="0" algn="l">
              <a:spcBef>
                <a:spcPts val="0"/>
              </a:spcBef>
              <a:spcAft>
                <a:spcPts val="0"/>
              </a:spcAft>
              <a:buNone/>
            </a:pPr>
            <a:r>
              <a:rPr lang="en" sz="1800">
                <a:solidFill>
                  <a:srgbClr val="383838"/>
                </a:solidFill>
                <a:highlight>
                  <a:srgbClr val="FFFFFF"/>
                </a:highlight>
              </a:rPr>
              <a:t>A machine uses the knowledge learned from a prior assignment to increase prediction about a new task in transfer learning</a:t>
            </a:r>
            <a:endParaRPr sz="1800">
              <a:solidFill>
                <a:srgbClr val="383838"/>
              </a:solidFill>
              <a:highlight>
                <a:srgbClr val="FFFFFF"/>
              </a:highlight>
            </a:endParaRPr>
          </a:p>
          <a:p>
            <a:pPr indent="0" lvl="0" marL="0" rtl="0" algn="l">
              <a:spcBef>
                <a:spcPts val="0"/>
              </a:spcBef>
              <a:spcAft>
                <a:spcPts val="0"/>
              </a:spcAft>
              <a:buNone/>
            </a:pPr>
            <a:r>
              <a:t/>
            </a:r>
            <a:endParaRPr sz="1800">
              <a:solidFill>
                <a:srgbClr val="383838"/>
              </a:solidFill>
              <a:highlight>
                <a:srgbClr val="FFFFFF"/>
              </a:highlight>
            </a:endParaRPr>
          </a:p>
          <a:p>
            <a:pPr indent="0" lvl="0" marL="0" rtl="0" algn="l">
              <a:spcBef>
                <a:spcPts val="0"/>
              </a:spcBef>
              <a:spcAft>
                <a:spcPts val="0"/>
              </a:spcAft>
              <a:buNone/>
            </a:pPr>
            <a:r>
              <a:rPr lang="en" sz="1800">
                <a:solidFill>
                  <a:srgbClr val="383838"/>
                </a:solidFill>
                <a:highlight>
                  <a:srgbClr val="FFFFFF"/>
                </a:highlight>
              </a:rPr>
              <a:t>The knowledge of an already trained machine learning model is transferred to a different but closely linked problem throughout transfer learning</a:t>
            </a:r>
            <a:endParaRPr sz="1800">
              <a:solidFill>
                <a:srgbClr val="383838"/>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1"/>
          <p:cNvSpPr txBox="1"/>
          <p:nvPr>
            <p:ph idx="1" type="body"/>
          </p:nvPr>
        </p:nvSpPr>
        <p:spPr>
          <a:xfrm>
            <a:off x="311700" y="9048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With transfer learning, we basically try to use what we’ve learned in one task to better understand the concepts in another. weights are being automatically being shifted to a network performing “task A” from a network that performed new “task B.”</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Because of the massive amount of CPU power required, transfer learning is typically applied in computer vision and natural language processing tasks like sentiment 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Inspect the data (Food-101: pizza and steak)</a:t>
            </a:r>
            <a:endParaRPr/>
          </a:p>
        </p:txBody>
      </p:sp>
      <p:pic>
        <p:nvPicPr>
          <p:cNvPr id="80" name="Google Shape;80;p17"/>
          <p:cNvPicPr preferRelativeResize="0"/>
          <p:nvPr/>
        </p:nvPicPr>
        <p:blipFill>
          <a:blip r:embed="rId3">
            <a:alphaModFix/>
          </a:blip>
          <a:stretch>
            <a:fillRect/>
          </a:stretch>
        </p:blipFill>
        <p:spPr>
          <a:xfrm>
            <a:off x="152400" y="1170125"/>
            <a:ext cx="7333980" cy="3820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transfer learning works?</a:t>
            </a:r>
            <a:endParaRPr/>
          </a:p>
        </p:txBody>
      </p:sp>
      <p:pic>
        <p:nvPicPr>
          <p:cNvPr id="342" name="Google Shape;342;p62"/>
          <p:cNvPicPr preferRelativeResize="0"/>
          <p:nvPr/>
        </p:nvPicPr>
        <p:blipFill>
          <a:blip r:embed="rId3">
            <a:alphaModFix/>
          </a:blip>
          <a:stretch>
            <a:fillRect/>
          </a:stretch>
        </p:blipFill>
        <p:spPr>
          <a:xfrm>
            <a:off x="1247775" y="1017725"/>
            <a:ext cx="6343416" cy="382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should we use transfer learning?</a:t>
            </a:r>
            <a:endParaRPr/>
          </a:p>
        </p:txBody>
      </p:sp>
      <p:sp>
        <p:nvSpPr>
          <p:cNvPr id="348" name="Google Shape;348;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19100" lvl="0" marL="457200" rtl="0" algn="l">
              <a:spcBef>
                <a:spcPts val="0"/>
              </a:spcBef>
              <a:spcAft>
                <a:spcPts val="0"/>
              </a:spcAft>
              <a:buClr>
                <a:srgbClr val="383838"/>
              </a:buClr>
              <a:buSzPts val="3000"/>
              <a:buAutoNum type="arabicPeriod"/>
            </a:pPr>
            <a:r>
              <a:rPr lang="en" sz="3000">
                <a:solidFill>
                  <a:srgbClr val="383838"/>
                </a:solidFill>
                <a:highlight>
                  <a:srgbClr val="FFFFFF"/>
                </a:highlight>
              </a:rPr>
              <a:t>Reduced training time</a:t>
            </a:r>
            <a:endParaRPr sz="3000">
              <a:solidFill>
                <a:srgbClr val="383838"/>
              </a:solidFill>
              <a:highlight>
                <a:srgbClr val="FFFFFF"/>
              </a:highlight>
            </a:endParaRPr>
          </a:p>
          <a:p>
            <a:pPr indent="-419100" lvl="0" marL="457200" rtl="0" algn="l">
              <a:spcBef>
                <a:spcPts val="0"/>
              </a:spcBef>
              <a:spcAft>
                <a:spcPts val="0"/>
              </a:spcAft>
              <a:buClr>
                <a:srgbClr val="383838"/>
              </a:buClr>
              <a:buSzPts val="3000"/>
              <a:buAutoNum type="arabicPeriod"/>
            </a:pPr>
            <a:r>
              <a:rPr lang="en" sz="3000">
                <a:solidFill>
                  <a:srgbClr val="383838"/>
                </a:solidFill>
                <a:highlight>
                  <a:srgbClr val="FFFFFF"/>
                </a:highlight>
              </a:rPr>
              <a:t>Improved neural network performance (in most circumstances)</a:t>
            </a:r>
            <a:endParaRPr sz="3000">
              <a:solidFill>
                <a:srgbClr val="383838"/>
              </a:solidFill>
              <a:highlight>
                <a:srgbClr val="FFFFFF"/>
              </a:highlight>
            </a:endParaRPr>
          </a:p>
          <a:p>
            <a:pPr indent="-419100" lvl="0" marL="457200" rtl="0" algn="l">
              <a:spcBef>
                <a:spcPts val="0"/>
              </a:spcBef>
              <a:spcAft>
                <a:spcPts val="0"/>
              </a:spcAft>
              <a:buClr>
                <a:srgbClr val="383838"/>
              </a:buClr>
              <a:buSzPts val="3000"/>
              <a:buAutoNum type="arabicPeriod"/>
            </a:pPr>
            <a:r>
              <a:rPr lang="en" sz="3000">
                <a:solidFill>
                  <a:srgbClr val="383838"/>
                </a:solidFill>
                <a:highlight>
                  <a:srgbClr val="FFFFFF"/>
                </a:highlight>
              </a:rPr>
              <a:t>The absence of a large amount of data.</a:t>
            </a:r>
            <a:endParaRPr sz="3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 learning: Fine Tuning</a:t>
            </a:r>
            <a:endParaRPr/>
          </a:p>
        </p:txBody>
      </p:sp>
      <p:pic>
        <p:nvPicPr>
          <p:cNvPr id="354" name="Google Shape;354;p64"/>
          <p:cNvPicPr preferRelativeResize="0"/>
          <p:nvPr/>
        </p:nvPicPr>
        <p:blipFill>
          <a:blip r:embed="rId3">
            <a:alphaModFix/>
          </a:blip>
          <a:stretch>
            <a:fillRect/>
          </a:stretch>
        </p:blipFill>
        <p:spPr>
          <a:xfrm>
            <a:off x="819150" y="1122500"/>
            <a:ext cx="7101051" cy="38209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5"/>
          <p:cNvSpPr txBox="1"/>
          <p:nvPr>
            <p:ph type="title"/>
          </p:nvPr>
        </p:nvSpPr>
        <p:spPr>
          <a:xfrm>
            <a:off x="311700" y="735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000">
                <a:solidFill>
                  <a:schemeClr val="accent2"/>
                </a:solidFill>
                <a:highlight>
                  <a:srgbClr val="FFFFFF"/>
                </a:highlight>
                <a:latin typeface="Roboto"/>
                <a:ea typeface="Roboto"/>
                <a:cs typeface="Roboto"/>
                <a:sym typeface="Roboto"/>
              </a:rPr>
              <a:t>Using the </a:t>
            </a:r>
            <a:r>
              <a:rPr lang="en" sz="2000" u="sng">
                <a:solidFill>
                  <a:srgbClr val="0000EE"/>
                </a:solidFill>
                <a:highlight>
                  <a:srgbClr val="FFFFFF"/>
                </a:highlight>
                <a:latin typeface="Roboto Mono"/>
                <a:ea typeface="Roboto Mono"/>
                <a:cs typeface="Roboto Mono"/>
                <a:sym typeface="Roboto Mono"/>
                <a:hlinkClick r:id="rId3">
                  <a:extLst>
                    <a:ext uri="{A12FA001-AC4F-418D-AE19-62706E023703}">
                      <ahyp:hlinkClr val="tx"/>
                    </a:ext>
                  </a:extLst>
                </a:hlinkClick>
              </a:rPr>
              <a:t>tf.keras.layers</a:t>
            </a:r>
            <a:r>
              <a:rPr lang="en" sz="2000">
                <a:solidFill>
                  <a:schemeClr val="accent2"/>
                </a:solidFill>
                <a:highlight>
                  <a:srgbClr val="FFFFFF"/>
                </a:highlight>
                <a:latin typeface="Roboto"/>
                <a:ea typeface="Roboto"/>
                <a:cs typeface="Roboto"/>
                <a:sym typeface="Roboto"/>
              </a:rPr>
              <a:t> module and creating a dedicated data augmentation layer.</a:t>
            </a:r>
            <a:endParaRPr sz="2000">
              <a:solidFill>
                <a:schemeClr val="accent2"/>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Clr>
                <a:schemeClr val="dk1"/>
              </a:buClr>
              <a:buSzPts val="1100"/>
              <a:buFont typeface="Arial"/>
              <a:buNone/>
            </a:pPr>
            <a:r>
              <a:t/>
            </a:r>
            <a:endParaRPr sz="2000">
              <a:solidFill>
                <a:schemeClr val="accent2"/>
              </a:solidFill>
              <a:highlight>
                <a:srgbClr val="FFFFFF"/>
              </a:highlight>
              <a:latin typeface="Roboto"/>
              <a:ea typeface="Roboto"/>
              <a:cs typeface="Roboto"/>
              <a:sym typeface="Roboto"/>
            </a:endParaRPr>
          </a:p>
          <a:p>
            <a:pPr indent="0" lvl="0" marL="0" rtl="0" algn="l">
              <a:spcBef>
                <a:spcPts val="700"/>
              </a:spcBef>
              <a:spcAft>
                <a:spcPts val="0"/>
              </a:spcAft>
              <a:buNone/>
            </a:pPr>
            <a:r>
              <a:t/>
            </a:r>
            <a:endParaRPr sz="2000"/>
          </a:p>
        </p:txBody>
      </p:sp>
      <p:pic>
        <p:nvPicPr>
          <p:cNvPr id="360" name="Google Shape;360;p65"/>
          <p:cNvPicPr preferRelativeResize="0"/>
          <p:nvPr/>
        </p:nvPicPr>
        <p:blipFill>
          <a:blip r:embed="rId4">
            <a:alphaModFix/>
          </a:blip>
          <a:stretch>
            <a:fillRect/>
          </a:stretch>
        </p:blipFill>
        <p:spPr>
          <a:xfrm>
            <a:off x="787975" y="932000"/>
            <a:ext cx="7568046" cy="38209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6"/>
          <p:cNvSpPr txBox="1"/>
          <p:nvPr/>
        </p:nvSpPr>
        <p:spPr>
          <a:xfrm>
            <a:off x="266700" y="285750"/>
            <a:ext cx="8431200" cy="375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2000">
                <a:solidFill>
                  <a:schemeClr val="accent2"/>
                </a:solidFill>
                <a:highlight>
                  <a:srgbClr val="FFFFFF"/>
                </a:highlight>
                <a:latin typeface="Roboto"/>
                <a:ea typeface="Roboto"/>
                <a:cs typeface="Roboto"/>
                <a:sym typeface="Roboto"/>
              </a:rPr>
              <a:t>Adding a data augmentation layer to the model has the following benefits:</a:t>
            </a:r>
            <a:endParaRPr sz="2000">
              <a:solidFill>
                <a:schemeClr val="accent2"/>
              </a:solidFill>
              <a:highlight>
                <a:srgbClr val="FFFFFF"/>
              </a:highlight>
              <a:latin typeface="Roboto"/>
              <a:ea typeface="Roboto"/>
              <a:cs typeface="Roboto"/>
              <a:sym typeface="Roboto"/>
            </a:endParaRPr>
          </a:p>
          <a:p>
            <a:pPr indent="-355600" lvl="0" marL="457200" rtl="0" algn="l">
              <a:lnSpc>
                <a:spcPct val="115000"/>
              </a:lnSpc>
              <a:spcBef>
                <a:spcPts val="600"/>
              </a:spcBef>
              <a:spcAft>
                <a:spcPts val="0"/>
              </a:spcAft>
              <a:buClr>
                <a:schemeClr val="accent2"/>
              </a:buClr>
              <a:buSzPts val="2000"/>
              <a:buFont typeface="Roboto"/>
              <a:buChar char="●"/>
            </a:pPr>
            <a:r>
              <a:rPr lang="en" sz="2000">
                <a:solidFill>
                  <a:schemeClr val="accent2"/>
                </a:solidFill>
                <a:highlight>
                  <a:srgbClr val="FFFFFF"/>
                </a:highlight>
                <a:latin typeface="Roboto"/>
                <a:ea typeface="Roboto"/>
                <a:cs typeface="Roboto"/>
                <a:sym typeface="Roboto"/>
              </a:rPr>
              <a:t>Preprocessing of the images (augmenting them) happens on the GPU rather than on the CPU (much faster).</a:t>
            </a:r>
            <a:endParaRPr sz="2000">
              <a:solidFill>
                <a:schemeClr val="accent2"/>
              </a:solidFill>
              <a:highlight>
                <a:srgbClr val="FFFFFF"/>
              </a:highlight>
              <a:latin typeface="Roboto"/>
              <a:ea typeface="Roboto"/>
              <a:cs typeface="Roboto"/>
              <a:sym typeface="Roboto"/>
            </a:endParaRPr>
          </a:p>
          <a:p>
            <a:pPr indent="-355600" lvl="1" marL="914400" rtl="0" algn="l">
              <a:lnSpc>
                <a:spcPct val="115000"/>
              </a:lnSpc>
              <a:spcBef>
                <a:spcPts val="0"/>
              </a:spcBef>
              <a:spcAft>
                <a:spcPts val="0"/>
              </a:spcAft>
              <a:buClr>
                <a:schemeClr val="accent2"/>
              </a:buClr>
              <a:buSzPts val="2000"/>
              <a:buFont typeface="Roboto"/>
              <a:buChar char="○"/>
            </a:pPr>
            <a:r>
              <a:rPr lang="en" sz="2000">
                <a:solidFill>
                  <a:schemeClr val="accent2"/>
                </a:solidFill>
                <a:highlight>
                  <a:srgbClr val="FFFFFF"/>
                </a:highlight>
                <a:latin typeface="Roboto"/>
                <a:ea typeface="Roboto"/>
                <a:cs typeface="Roboto"/>
                <a:sym typeface="Roboto"/>
              </a:rPr>
              <a:t>Images are best preprocessed on the GPU where as text and structured data are more suited to be preprocessed on the CPU.</a:t>
            </a:r>
            <a:endParaRPr sz="2000">
              <a:solidFill>
                <a:schemeClr val="accent2"/>
              </a:solidFill>
              <a:highlight>
                <a:srgbClr val="FFFFFF"/>
              </a:highlight>
              <a:latin typeface="Roboto"/>
              <a:ea typeface="Roboto"/>
              <a:cs typeface="Roboto"/>
              <a:sym typeface="Roboto"/>
            </a:endParaRPr>
          </a:p>
          <a:p>
            <a:pPr indent="-355600" lvl="0" marL="457200" rtl="0" algn="l">
              <a:lnSpc>
                <a:spcPct val="115000"/>
              </a:lnSpc>
              <a:spcBef>
                <a:spcPts val="0"/>
              </a:spcBef>
              <a:spcAft>
                <a:spcPts val="0"/>
              </a:spcAft>
              <a:buClr>
                <a:schemeClr val="accent2"/>
              </a:buClr>
              <a:buSzPts val="2000"/>
              <a:buFont typeface="Roboto"/>
              <a:buChar char="●"/>
            </a:pPr>
            <a:r>
              <a:rPr lang="en" sz="2000">
                <a:solidFill>
                  <a:schemeClr val="accent2"/>
                </a:solidFill>
                <a:highlight>
                  <a:srgbClr val="FFFFFF"/>
                </a:highlight>
                <a:latin typeface="Roboto"/>
                <a:ea typeface="Roboto"/>
                <a:cs typeface="Roboto"/>
                <a:sym typeface="Roboto"/>
              </a:rPr>
              <a:t>Image data augmentation only happens during training so we can still export our whole model and use it elsewhere. And if someone else wanted to train the same model as us, including the same kind of data augmentation, they could.</a:t>
            </a:r>
            <a:endParaRPr sz="200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7"/>
          <p:cNvSpPr txBox="1"/>
          <p:nvPr>
            <p:ph idx="1" type="body"/>
          </p:nvPr>
        </p:nvSpPr>
        <p:spPr>
          <a:xfrm>
            <a:off x="264075" y="561925"/>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500">
                <a:solidFill>
                  <a:schemeClr val="accent2"/>
                </a:solidFill>
                <a:highlight>
                  <a:srgbClr val="FFFFFF"/>
                </a:highlight>
                <a:latin typeface="Roboto"/>
                <a:ea typeface="Roboto"/>
                <a:cs typeface="Roboto"/>
                <a:sym typeface="Roboto"/>
              </a:rPr>
              <a:t>The data augmentation transformations we're going to use are:</a:t>
            </a:r>
            <a:endParaRPr sz="1500">
              <a:solidFill>
                <a:schemeClr val="accent2"/>
              </a:solidFill>
              <a:highlight>
                <a:srgbClr val="FFFFFF"/>
              </a:highlight>
              <a:latin typeface="Roboto"/>
              <a:ea typeface="Roboto"/>
              <a:cs typeface="Roboto"/>
              <a:sym typeface="Roboto"/>
            </a:endParaRPr>
          </a:p>
          <a:p>
            <a:pPr indent="-323850" lvl="0" marL="457200" rtl="0" algn="l">
              <a:spcBef>
                <a:spcPts val="600"/>
              </a:spcBef>
              <a:spcAft>
                <a:spcPts val="0"/>
              </a:spcAft>
              <a:buClr>
                <a:schemeClr val="accent2"/>
              </a:buClr>
              <a:buSzPts val="1500"/>
              <a:buFont typeface="Roboto"/>
              <a:buChar char="●"/>
            </a:pPr>
            <a:r>
              <a:rPr lang="en" sz="1500" u="sng">
                <a:solidFill>
                  <a:srgbClr val="0000EE"/>
                </a:solidFill>
                <a:highlight>
                  <a:srgbClr val="FFFFFF"/>
                </a:highlight>
                <a:latin typeface="Roboto Mono"/>
                <a:ea typeface="Roboto Mono"/>
                <a:cs typeface="Roboto Mono"/>
                <a:sym typeface="Roboto Mono"/>
                <a:hlinkClick r:id="rId3">
                  <a:extLst>
                    <a:ext uri="{A12FA001-AC4F-418D-AE19-62706E023703}">
                      <ahyp:hlinkClr val="tx"/>
                    </a:ext>
                  </a:extLst>
                </a:hlinkClick>
              </a:rPr>
              <a:t>tf.keras.layers.RandomFlip</a:t>
            </a:r>
            <a:r>
              <a:rPr lang="en" sz="1500">
                <a:solidFill>
                  <a:schemeClr val="accent2"/>
                </a:solidFill>
                <a:highlight>
                  <a:srgbClr val="FFFFFF"/>
                </a:highlight>
                <a:latin typeface="Roboto"/>
                <a:ea typeface="Roboto"/>
                <a:cs typeface="Roboto"/>
                <a:sym typeface="Roboto"/>
              </a:rPr>
              <a:t> - flips image on horizontal or vertical axis.</a:t>
            </a:r>
            <a:endParaRPr sz="1500">
              <a:solidFill>
                <a:schemeClr val="accent2"/>
              </a:solidFill>
              <a:highlight>
                <a:srgbClr val="FFFFFF"/>
              </a:highlight>
              <a:latin typeface="Roboto"/>
              <a:ea typeface="Roboto"/>
              <a:cs typeface="Roboto"/>
              <a:sym typeface="Roboto"/>
            </a:endParaRPr>
          </a:p>
          <a:p>
            <a:pPr indent="-323850" lvl="0" marL="457200" rtl="0" algn="l">
              <a:spcBef>
                <a:spcPts val="0"/>
              </a:spcBef>
              <a:spcAft>
                <a:spcPts val="0"/>
              </a:spcAft>
              <a:buClr>
                <a:schemeClr val="accent2"/>
              </a:buClr>
              <a:buSzPts val="1500"/>
              <a:buFont typeface="Roboto"/>
              <a:buChar char="●"/>
            </a:pPr>
            <a:r>
              <a:rPr lang="en" sz="1500" u="sng">
                <a:solidFill>
                  <a:srgbClr val="0000EE"/>
                </a:solidFill>
                <a:highlight>
                  <a:srgbClr val="FFFFFF"/>
                </a:highlight>
                <a:latin typeface="Roboto Mono"/>
                <a:ea typeface="Roboto Mono"/>
                <a:cs typeface="Roboto Mono"/>
                <a:sym typeface="Roboto Mono"/>
                <a:hlinkClick r:id="rId4">
                  <a:extLst>
                    <a:ext uri="{A12FA001-AC4F-418D-AE19-62706E023703}">
                      <ahyp:hlinkClr val="tx"/>
                    </a:ext>
                  </a:extLst>
                </a:hlinkClick>
              </a:rPr>
              <a:t>tf.keras.layersRandomRotation</a:t>
            </a:r>
            <a:r>
              <a:rPr lang="en" sz="1500">
                <a:solidFill>
                  <a:schemeClr val="accent2"/>
                </a:solidFill>
                <a:highlight>
                  <a:srgbClr val="FFFFFF"/>
                </a:highlight>
                <a:latin typeface="Roboto"/>
                <a:ea typeface="Roboto"/>
                <a:cs typeface="Roboto"/>
                <a:sym typeface="Roboto"/>
              </a:rPr>
              <a:t> - randomly rotates image by a specified amount.</a:t>
            </a:r>
            <a:endParaRPr sz="1500">
              <a:solidFill>
                <a:schemeClr val="accent2"/>
              </a:solidFill>
              <a:highlight>
                <a:srgbClr val="FFFFFF"/>
              </a:highlight>
              <a:latin typeface="Roboto"/>
              <a:ea typeface="Roboto"/>
              <a:cs typeface="Roboto"/>
              <a:sym typeface="Roboto"/>
            </a:endParaRPr>
          </a:p>
          <a:p>
            <a:pPr indent="-323850" lvl="0" marL="457200" rtl="0" algn="l">
              <a:spcBef>
                <a:spcPts val="0"/>
              </a:spcBef>
              <a:spcAft>
                <a:spcPts val="0"/>
              </a:spcAft>
              <a:buClr>
                <a:schemeClr val="accent2"/>
              </a:buClr>
              <a:buSzPts val="1500"/>
              <a:buFont typeface="Roboto"/>
              <a:buChar char="●"/>
            </a:pPr>
            <a:r>
              <a:rPr lang="en" sz="1500" u="sng">
                <a:solidFill>
                  <a:srgbClr val="0000EE"/>
                </a:solidFill>
                <a:highlight>
                  <a:srgbClr val="FFFFFF"/>
                </a:highlight>
                <a:latin typeface="Roboto Mono"/>
                <a:ea typeface="Roboto Mono"/>
                <a:cs typeface="Roboto Mono"/>
                <a:sym typeface="Roboto Mono"/>
                <a:hlinkClick r:id="rId5">
                  <a:extLst>
                    <a:ext uri="{A12FA001-AC4F-418D-AE19-62706E023703}">
                      <ahyp:hlinkClr val="tx"/>
                    </a:ext>
                  </a:extLst>
                </a:hlinkClick>
              </a:rPr>
              <a:t>tf.keras.layers.RandomZoom</a:t>
            </a:r>
            <a:r>
              <a:rPr lang="en" sz="1500">
                <a:solidFill>
                  <a:schemeClr val="accent2"/>
                </a:solidFill>
                <a:highlight>
                  <a:srgbClr val="FFFFFF"/>
                </a:highlight>
                <a:latin typeface="Roboto"/>
                <a:ea typeface="Roboto"/>
                <a:cs typeface="Roboto"/>
                <a:sym typeface="Roboto"/>
              </a:rPr>
              <a:t> - randomly zooms into an image by specified amount.</a:t>
            </a:r>
            <a:endParaRPr sz="1500">
              <a:solidFill>
                <a:schemeClr val="accent2"/>
              </a:solidFill>
              <a:highlight>
                <a:srgbClr val="FFFFFF"/>
              </a:highlight>
              <a:latin typeface="Roboto"/>
              <a:ea typeface="Roboto"/>
              <a:cs typeface="Roboto"/>
              <a:sym typeface="Roboto"/>
            </a:endParaRPr>
          </a:p>
          <a:p>
            <a:pPr indent="-323850" lvl="0" marL="457200" rtl="0" algn="l">
              <a:spcBef>
                <a:spcPts val="0"/>
              </a:spcBef>
              <a:spcAft>
                <a:spcPts val="0"/>
              </a:spcAft>
              <a:buClr>
                <a:schemeClr val="accent2"/>
              </a:buClr>
              <a:buSzPts val="1500"/>
              <a:buFont typeface="Roboto"/>
              <a:buChar char="●"/>
            </a:pPr>
            <a:r>
              <a:rPr lang="en" sz="1500" u="sng">
                <a:solidFill>
                  <a:srgbClr val="0000EE"/>
                </a:solidFill>
                <a:highlight>
                  <a:srgbClr val="FFFFFF"/>
                </a:highlight>
                <a:latin typeface="Roboto Mono"/>
                <a:ea typeface="Roboto Mono"/>
                <a:cs typeface="Roboto Mono"/>
                <a:sym typeface="Roboto Mono"/>
                <a:hlinkClick r:id="rId6">
                  <a:extLst>
                    <a:ext uri="{A12FA001-AC4F-418D-AE19-62706E023703}">
                      <ahyp:hlinkClr val="tx"/>
                    </a:ext>
                  </a:extLst>
                </a:hlinkClick>
              </a:rPr>
              <a:t>tf.keras.layers.RandomHeight</a:t>
            </a:r>
            <a:r>
              <a:rPr lang="en" sz="1500">
                <a:solidFill>
                  <a:schemeClr val="accent2"/>
                </a:solidFill>
                <a:highlight>
                  <a:srgbClr val="FFFFFF"/>
                </a:highlight>
                <a:latin typeface="Roboto"/>
                <a:ea typeface="Roboto"/>
                <a:cs typeface="Roboto"/>
                <a:sym typeface="Roboto"/>
              </a:rPr>
              <a:t> - randomly shifts image height by a specified amount.</a:t>
            </a:r>
            <a:endParaRPr sz="1500">
              <a:solidFill>
                <a:schemeClr val="accent2"/>
              </a:solidFill>
              <a:highlight>
                <a:srgbClr val="FFFFFF"/>
              </a:highlight>
              <a:latin typeface="Roboto"/>
              <a:ea typeface="Roboto"/>
              <a:cs typeface="Roboto"/>
              <a:sym typeface="Roboto"/>
            </a:endParaRPr>
          </a:p>
          <a:p>
            <a:pPr indent="-323850" lvl="0" marL="457200" rtl="0" algn="l">
              <a:spcBef>
                <a:spcPts val="0"/>
              </a:spcBef>
              <a:spcAft>
                <a:spcPts val="0"/>
              </a:spcAft>
              <a:buClr>
                <a:schemeClr val="accent2"/>
              </a:buClr>
              <a:buSzPts val="1500"/>
              <a:buFont typeface="Roboto"/>
              <a:buChar char="●"/>
            </a:pPr>
            <a:r>
              <a:rPr lang="en" sz="1500" u="sng">
                <a:solidFill>
                  <a:srgbClr val="0000EE"/>
                </a:solidFill>
                <a:highlight>
                  <a:srgbClr val="FFFFFF"/>
                </a:highlight>
                <a:latin typeface="Roboto Mono"/>
                <a:ea typeface="Roboto Mono"/>
                <a:cs typeface="Roboto Mono"/>
                <a:sym typeface="Roboto Mono"/>
                <a:hlinkClick r:id="rId7">
                  <a:extLst>
                    <a:ext uri="{A12FA001-AC4F-418D-AE19-62706E023703}">
                      <ahyp:hlinkClr val="tx"/>
                    </a:ext>
                  </a:extLst>
                </a:hlinkClick>
              </a:rPr>
              <a:t>tf.keras.layers.RandomWidth</a:t>
            </a:r>
            <a:r>
              <a:rPr lang="en" sz="1500">
                <a:solidFill>
                  <a:schemeClr val="accent2"/>
                </a:solidFill>
                <a:highlight>
                  <a:srgbClr val="FFFFFF"/>
                </a:highlight>
                <a:latin typeface="Roboto"/>
                <a:ea typeface="Roboto"/>
                <a:cs typeface="Roboto"/>
                <a:sym typeface="Roboto"/>
              </a:rPr>
              <a:t> - randomly shifts image width by a specified amount.</a:t>
            </a:r>
            <a:endParaRPr sz="1500">
              <a:solidFill>
                <a:schemeClr val="accent2"/>
              </a:solidFill>
              <a:highlight>
                <a:srgbClr val="FFFFFF"/>
              </a:highlight>
              <a:latin typeface="Roboto"/>
              <a:ea typeface="Roboto"/>
              <a:cs typeface="Roboto"/>
              <a:sym typeface="Roboto"/>
            </a:endParaRPr>
          </a:p>
          <a:p>
            <a:pPr indent="-323850" lvl="0" marL="457200" rtl="0" algn="l">
              <a:spcBef>
                <a:spcPts val="0"/>
              </a:spcBef>
              <a:spcAft>
                <a:spcPts val="0"/>
              </a:spcAft>
              <a:buClr>
                <a:schemeClr val="accent2"/>
              </a:buClr>
              <a:buSzPts val="1500"/>
              <a:buFont typeface="Roboto"/>
              <a:buChar char="●"/>
            </a:pPr>
            <a:r>
              <a:rPr lang="en" sz="1500" u="sng">
                <a:solidFill>
                  <a:srgbClr val="0000EE"/>
                </a:solidFill>
                <a:highlight>
                  <a:srgbClr val="FFFFFF"/>
                </a:highlight>
                <a:latin typeface="Roboto Mono"/>
                <a:ea typeface="Roboto Mono"/>
                <a:cs typeface="Roboto Mono"/>
                <a:sym typeface="Roboto Mono"/>
                <a:hlinkClick r:id="rId8">
                  <a:extLst>
                    <a:ext uri="{A12FA001-AC4F-418D-AE19-62706E023703}">
                      <ahyp:hlinkClr val="tx"/>
                    </a:ext>
                  </a:extLst>
                </a:hlinkClick>
              </a:rPr>
              <a:t>tf.keras.layers.Rescaling</a:t>
            </a:r>
            <a:r>
              <a:rPr lang="en" sz="1500">
                <a:solidFill>
                  <a:schemeClr val="accent2"/>
                </a:solidFill>
                <a:highlight>
                  <a:srgbClr val="FFFFFF"/>
                </a:highlight>
                <a:latin typeface="Roboto"/>
                <a:ea typeface="Roboto"/>
                <a:cs typeface="Roboto"/>
                <a:sym typeface="Roboto"/>
              </a:rPr>
              <a:t> - normalizes the image pixel values to be between 0 and 1, this is worth mentioning because it is required for some image models but since we're using </a:t>
            </a:r>
            <a:r>
              <a:rPr lang="en" sz="1500" u="sng">
                <a:solidFill>
                  <a:srgbClr val="0000EE"/>
                </a:solidFill>
                <a:highlight>
                  <a:srgbClr val="FFFFFF"/>
                </a:highlight>
                <a:latin typeface="Roboto Mono"/>
                <a:ea typeface="Roboto Mono"/>
                <a:cs typeface="Roboto Mono"/>
                <a:sym typeface="Roboto Mono"/>
                <a:hlinkClick r:id="rId9">
                  <a:extLst>
                    <a:ext uri="{A12FA001-AC4F-418D-AE19-62706E023703}">
                      <ahyp:hlinkClr val="tx"/>
                    </a:ext>
                  </a:extLst>
                </a:hlinkClick>
              </a:rPr>
              <a:t>tf.keras.applications.efficientnet_v2.EfficientNetV2B0</a:t>
            </a:r>
            <a:r>
              <a:rPr lang="en" sz="1500">
                <a:solidFill>
                  <a:schemeClr val="accent2"/>
                </a:solidFill>
                <a:highlight>
                  <a:srgbClr val="FFFFFF"/>
                </a:highlight>
                <a:latin typeface="Roboto"/>
                <a:ea typeface="Roboto"/>
                <a:cs typeface="Roboto"/>
                <a:sym typeface="Roboto"/>
              </a:rPr>
              <a:t>, it's not required (the model pretrained model implements rescaling itself)</a:t>
            </a:r>
            <a:endParaRPr sz="1500">
              <a:solidFill>
                <a:schemeClr val="accent2"/>
              </a:solidFill>
              <a:highlight>
                <a:srgbClr val="FFFFFF"/>
              </a:highlight>
              <a:latin typeface="Roboto"/>
              <a:ea typeface="Roboto"/>
              <a:cs typeface="Roboto"/>
              <a:sym typeface="Roboto"/>
            </a:endParaRPr>
          </a:p>
          <a:p>
            <a:pPr indent="0" lvl="0" marL="0" rtl="0" algn="l">
              <a:spcBef>
                <a:spcPts val="500"/>
              </a:spcBef>
              <a:spcAft>
                <a:spcPts val="1200"/>
              </a:spcAft>
              <a:buNone/>
            </a:pPr>
            <a:r>
              <a:t/>
            </a:r>
            <a:endParaRPr sz="1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8"/>
          <p:cNvPicPr preferRelativeResize="0"/>
          <p:nvPr/>
        </p:nvPicPr>
        <p:blipFill>
          <a:blip r:embed="rId3">
            <a:alphaModFix/>
          </a:blip>
          <a:stretch>
            <a:fillRect/>
          </a:stretch>
        </p:blipFill>
        <p:spPr>
          <a:xfrm>
            <a:off x="152400" y="819150"/>
            <a:ext cx="8839204" cy="26543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69"/>
          <p:cNvPicPr preferRelativeResize="0"/>
          <p:nvPr/>
        </p:nvPicPr>
        <p:blipFill>
          <a:blip r:embed="rId3">
            <a:alphaModFix/>
          </a:blip>
          <a:stretch>
            <a:fillRect/>
          </a:stretch>
        </p:blipFill>
        <p:spPr>
          <a:xfrm>
            <a:off x="152400" y="152400"/>
            <a:ext cx="7741921" cy="4838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70"/>
          <p:cNvPicPr preferRelativeResize="0"/>
          <p:nvPr/>
        </p:nvPicPr>
        <p:blipFill>
          <a:blip r:embed="rId3">
            <a:alphaModFix/>
          </a:blip>
          <a:stretch>
            <a:fillRect/>
          </a:stretch>
        </p:blipFill>
        <p:spPr>
          <a:xfrm>
            <a:off x="152400" y="1114425"/>
            <a:ext cx="8839202" cy="244656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Clr>
                <a:schemeClr val="dk1"/>
              </a:buClr>
              <a:buSzPts val="1100"/>
              <a:buFont typeface="Arial"/>
              <a:buNone/>
            </a:pPr>
            <a:r>
              <a:rPr b="1" lang="en" sz="2000">
                <a:solidFill>
                  <a:schemeClr val="accent2"/>
                </a:solidFill>
                <a:highlight>
                  <a:srgbClr val="FFFFFF"/>
                </a:highlight>
                <a:latin typeface="Roboto"/>
                <a:ea typeface="Roboto"/>
                <a:cs typeface="Roboto"/>
                <a:sym typeface="Roboto"/>
              </a:rPr>
              <a:t>Creating a ModelCheckpoint callback</a:t>
            </a:r>
            <a:endParaRPr b="1" sz="2000">
              <a:solidFill>
                <a:schemeClr val="accent2"/>
              </a:solidFill>
              <a:highlight>
                <a:srgbClr val="FFFFFF"/>
              </a:highlight>
              <a:latin typeface="Roboto"/>
              <a:ea typeface="Roboto"/>
              <a:cs typeface="Roboto"/>
              <a:sym typeface="Roboto"/>
            </a:endParaRPr>
          </a:p>
          <a:p>
            <a:pPr indent="0" lvl="0" marL="0" rtl="0" algn="l">
              <a:spcBef>
                <a:spcPts val="700"/>
              </a:spcBef>
              <a:spcAft>
                <a:spcPts val="0"/>
              </a:spcAft>
              <a:buNone/>
            </a:pPr>
            <a:r>
              <a:t/>
            </a:r>
            <a:endParaRPr b="1" sz="2000"/>
          </a:p>
        </p:txBody>
      </p:sp>
      <p:pic>
        <p:nvPicPr>
          <p:cNvPr id="391" name="Google Shape;391;p71"/>
          <p:cNvPicPr preferRelativeResize="0"/>
          <p:nvPr/>
        </p:nvPicPr>
        <p:blipFill>
          <a:blip r:embed="rId3">
            <a:alphaModFix/>
          </a:blip>
          <a:stretch>
            <a:fillRect/>
          </a:stretch>
        </p:blipFill>
        <p:spPr>
          <a:xfrm>
            <a:off x="152400" y="1484450"/>
            <a:ext cx="8839204" cy="14760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4000">
                <a:solidFill>
                  <a:schemeClr val="accent2"/>
                </a:solidFill>
                <a:highlight>
                  <a:srgbClr val="FFFFFF"/>
                </a:highlight>
                <a:latin typeface="Roboto"/>
                <a:ea typeface="Roboto"/>
                <a:cs typeface="Roboto"/>
                <a:sym typeface="Roboto"/>
              </a:rPr>
              <a:t>Visualize, visualize, visualize</a:t>
            </a:r>
            <a:endParaRPr sz="4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2"/>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2"/>
                </a:solidFill>
                <a:highlight>
                  <a:srgbClr val="FFFFFF"/>
                </a:highlight>
                <a:latin typeface="Roboto"/>
                <a:ea typeface="Roboto"/>
                <a:cs typeface="Roboto"/>
                <a:sym typeface="Roboto"/>
              </a:rPr>
              <a:t>What's the difference between saving the entire model (SavedModel format) and saving the weights only?</a:t>
            </a:r>
            <a:endParaRPr b="1" sz="1500"/>
          </a:p>
        </p:txBody>
      </p:sp>
      <p:sp>
        <p:nvSpPr>
          <p:cNvPr id="397" name="Google Shape;397;p72"/>
          <p:cNvSpPr txBox="1"/>
          <p:nvPr>
            <p:ph idx="1" type="body"/>
          </p:nvPr>
        </p:nvSpPr>
        <p:spPr>
          <a:xfrm>
            <a:off x="311700" y="110485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solidFill>
                  <a:schemeClr val="accent2"/>
                </a:solidFill>
                <a:highlight>
                  <a:srgbClr val="FFFFFF"/>
                </a:highlight>
                <a:latin typeface="Roboto"/>
                <a:ea typeface="Roboto"/>
                <a:cs typeface="Roboto"/>
                <a:sym typeface="Roboto"/>
              </a:rPr>
              <a:t>The </a:t>
            </a:r>
            <a:r>
              <a:rPr lang="en" sz="2000" u="sng">
                <a:solidFill>
                  <a:srgbClr val="0000EE"/>
                </a:solidFill>
                <a:highlight>
                  <a:srgbClr val="FFFFFF"/>
                </a:highlight>
                <a:latin typeface="Roboto Mono"/>
                <a:ea typeface="Roboto Mono"/>
                <a:cs typeface="Roboto Mono"/>
                <a:sym typeface="Roboto Mono"/>
                <a:hlinkClick r:id="rId3">
                  <a:extLst>
                    <a:ext uri="{A12FA001-AC4F-418D-AE19-62706E023703}">
                      <ahyp:hlinkClr val="tx"/>
                    </a:ext>
                  </a:extLst>
                </a:hlinkClick>
              </a:rPr>
              <a:t>SavedModel</a:t>
            </a:r>
            <a:r>
              <a:rPr lang="en" sz="2000">
                <a:solidFill>
                  <a:schemeClr val="accent2"/>
                </a:solidFill>
                <a:highlight>
                  <a:srgbClr val="FFFFFF"/>
                </a:highlight>
                <a:latin typeface="Roboto"/>
                <a:ea typeface="Roboto"/>
                <a:cs typeface="Roboto"/>
                <a:sym typeface="Roboto"/>
              </a:rPr>
              <a:t> format saves a model's architecture, weights and training configuration all in one folder. It makes it very easy to reload your model exactly how it is elsewhere. However, if you do not want to share all of these details with others, you may want to save and share the weights only (these will just be large tensors of non-human interpretable numbers). If disk space is an issue, saving the weights only is faster and takes up less space than saving the whole model.</a:t>
            </a:r>
            <a:endParaRPr sz="20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sz="2000">
              <a:solidFill>
                <a:schemeClr val="accent2"/>
              </a:solidFill>
              <a:highlight>
                <a:srgbClr val="FFFFFF"/>
              </a:highlight>
              <a:latin typeface="Roboto"/>
              <a:ea typeface="Roboto"/>
              <a:cs typeface="Roboto"/>
              <a:sym typeface="Roboto"/>
            </a:endParaRPr>
          </a:p>
          <a:p>
            <a:pPr indent="0" lvl="0" marL="0" rtl="0" algn="l">
              <a:spcBef>
                <a:spcPts val="500"/>
              </a:spcBef>
              <a:spcAft>
                <a:spcPts val="1200"/>
              </a:spcAft>
              <a:buNone/>
            </a:pPr>
            <a:r>
              <a:t/>
            </a: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73"/>
          <p:cNvPicPr preferRelativeResize="0"/>
          <p:nvPr/>
        </p:nvPicPr>
        <p:blipFill>
          <a:blip r:embed="rId3">
            <a:alphaModFix/>
          </a:blip>
          <a:stretch>
            <a:fillRect/>
          </a:stretch>
        </p:blipFill>
        <p:spPr>
          <a:xfrm>
            <a:off x="152400" y="1933575"/>
            <a:ext cx="8839204" cy="146744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74"/>
          <p:cNvPicPr preferRelativeResize="0"/>
          <p:nvPr/>
        </p:nvPicPr>
        <p:blipFill>
          <a:blip r:embed="rId3">
            <a:alphaModFix/>
          </a:blip>
          <a:stretch>
            <a:fillRect/>
          </a:stretch>
        </p:blipFill>
        <p:spPr>
          <a:xfrm>
            <a:off x="228600" y="304800"/>
            <a:ext cx="5591588" cy="4838698"/>
          </a:xfrm>
          <a:prstGeom prst="rect">
            <a:avLst/>
          </a:prstGeom>
          <a:noFill/>
          <a:ln>
            <a:noFill/>
          </a:ln>
        </p:spPr>
      </p:pic>
      <p:pic>
        <p:nvPicPr>
          <p:cNvPr id="408" name="Google Shape;408;p74"/>
          <p:cNvPicPr preferRelativeResize="0"/>
          <p:nvPr/>
        </p:nvPicPr>
        <p:blipFill>
          <a:blip r:embed="rId4">
            <a:alphaModFix/>
          </a:blip>
          <a:stretch>
            <a:fillRect/>
          </a:stretch>
        </p:blipFill>
        <p:spPr>
          <a:xfrm>
            <a:off x="4867700" y="1917850"/>
            <a:ext cx="3877850" cy="32256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75"/>
          <p:cNvPicPr preferRelativeResize="0"/>
          <p:nvPr/>
        </p:nvPicPr>
        <p:blipFill>
          <a:blip r:embed="rId3">
            <a:alphaModFix/>
          </a:blip>
          <a:stretch>
            <a:fillRect/>
          </a:stretch>
        </p:blipFill>
        <p:spPr>
          <a:xfrm>
            <a:off x="209550" y="714375"/>
            <a:ext cx="8839204" cy="38326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 Learning QR Codes</a:t>
            </a:r>
            <a:endParaRPr/>
          </a:p>
        </p:txBody>
      </p:sp>
      <p:sp>
        <p:nvSpPr>
          <p:cNvPr id="419" name="Google Shape;419;p76"/>
          <p:cNvSpPr txBox="1"/>
          <p:nvPr/>
        </p:nvSpPr>
        <p:spPr>
          <a:xfrm>
            <a:off x="2035075" y="1098388"/>
            <a:ext cx="38727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MLDA Handbook</a:t>
            </a:r>
            <a:endParaRPr b="1" sz="1800">
              <a:solidFill>
                <a:schemeClr val="dk2"/>
              </a:solidFill>
            </a:endParaRPr>
          </a:p>
          <a:p>
            <a:pPr indent="0" lvl="0" marL="0" rtl="0" algn="l">
              <a:spcBef>
                <a:spcPts val="0"/>
              </a:spcBef>
              <a:spcAft>
                <a:spcPts val="0"/>
              </a:spcAft>
              <a:buNone/>
            </a:pPr>
            <a:r>
              <a:rPr lang="en" sz="1100" u="sng">
                <a:solidFill>
                  <a:schemeClr val="hlink"/>
                </a:solidFill>
                <a:hlinkClick r:id="rId3"/>
              </a:rPr>
              <a:t>https://docs.google.com/spreadsheets/d/1xPrLgY6E_iNN2R0jU0MEf8N75Xcn5FIM--ruNihjrqU/edit#gid=1925502567</a:t>
            </a:r>
            <a:r>
              <a:rPr lang="en" sz="1100">
                <a:solidFill>
                  <a:schemeClr val="dk2"/>
                </a:solidFill>
              </a:rPr>
              <a:t> </a:t>
            </a:r>
            <a:endParaRPr sz="1100">
              <a:solidFill>
                <a:schemeClr val="dk2"/>
              </a:solidFill>
            </a:endParaRPr>
          </a:p>
        </p:txBody>
      </p:sp>
      <p:pic>
        <p:nvPicPr>
          <p:cNvPr id="420" name="Google Shape;420;p76"/>
          <p:cNvPicPr preferRelativeResize="0"/>
          <p:nvPr/>
        </p:nvPicPr>
        <p:blipFill>
          <a:blip r:embed="rId4">
            <a:alphaModFix/>
          </a:blip>
          <a:stretch>
            <a:fillRect/>
          </a:stretch>
        </p:blipFill>
        <p:spPr>
          <a:xfrm>
            <a:off x="114175" y="1098400"/>
            <a:ext cx="1958450" cy="1958450"/>
          </a:xfrm>
          <a:prstGeom prst="rect">
            <a:avLst/>
          </a:prstGeom>
          <a:noFill/>
          <a:ln>
            <a:noFill/>
          </a:ln>
        </p:spPr>
      </p:pic>
      <p:sp>
        <p:nvSpPr>
          <p:cNvPr id="421" name="Google Shape;421;p76"/>
          <p:cNvSpPr txBox="1"/>
          <p:nvPr/>
        </p:nvSpPr>
        <p:spPr>
          <a:xfrm>
            <a:off x="3758450" y="1959075"/>
            <a:ext cx="2884500" cy="78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chemeClr val="dk2"/>
                </a:solidFill>
              </a:rPr>
              <a:t>LEARNOVA Playlist</a:t>
            </a:r>
            <a:endParaRPr b="1" sz="1800">
              <a:solidFill>
                <a:schemeClr val="dk2"/>
              </a:solidFill>
            </a:endParaRPr>
          </a:p>
          <a:p>
            <a:pPr indent="0" lvl="0" marL="0" rtl="0" algn="r">
              <a:spcBef>
                <a:spcPts val="0"/>
              </a:spcBef>
              <a:spcAft>
                <a:spcPts val="0"/>
              </a:spcAft>
              <a:buNone/>
            </a:pPr>
            <a:r>
              <a:rPr lang="en" sz="1100" u="sng">
                <a:solidFill>
                  <a:schemeClr val="hlink"/>
                </a:solidFill>
                <a:hlinkClick r:id="rId5"/>
              </a:rPr>
              <a:t>https://www.youtube.com/playlist?list=PLXpIV63PRtvXM5I-6Fv9Z1s3tXV91n636</a:t>
            </a:r>
            <a:r>
              <a:rPr lang="en" sz="1100">
                <a:solidFill>
                  <a:schemeClr val="dk2"/>
                </a:solidFill>
              </a:rPr>
              <a:t> </a:t>
            </a:r>
            <a:endParaRPr sz="1100">
              <a:solidFill>
                <a:schemeClr val="dk2"/>
              </a:solidFill>
            </a:endParaRPr>
          </a:p>
        </p:txBody>
      </p:sp>
      <p:pic>
        <p:nvPicPr>
          <p:cNvPr id="422" name="Google Shape;422;p76"/>
          <p:cNvPicPr preferRelativeResize="0"/>
          <p:nvPr/>
        </p:nvPicPr>
        <p:blipFill>
          <a:blip r:embed="rId6">
            <a:alphaModFix/>
          </a:blip>
          <a:stretch>
            <a:fillRect/>
          </a:stretch>
        </p:blipFill>
        <p:spPr>
          <a:xfrm>
            <a:off x="6618350" y="1139675"/>
            <a:ext cx="1875926" cy="1875900"/>
          </a:xfrm>
          <a:prstGeom prst="rect">
            <a:avLst/>
          </a:prstGeom>
          <a:noFill/>
          <a:ln>
            <a:noFill/>
          </a:ln>
        </p:spPr>
      </p:pic>
      <p:sp>
        <p:nvSpPr>
          <p:cNvPr id="423" name="Google Shape;423;p76"/>
          <p:cNvSpPr txBox="1"/>
          <p:nvPr/>
        </p:nvSpPr>
        <p:spPr>
          <a:xfrm>
            <a:off x="4316450" y="3781300"/>
            <a:ext cx="2326500" cy="4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chemeClr val="dk2"/>
                </a:solidFill>
              </a:rPr>
              <a:t>Feedback </a:t>
            </a:r>
            <a:r>
              <a:rPr lang="en" sz="1800" u="sng">
                <a:solidFill>
                  <a:schemeClr val="hlink"/>
                </a:solidFill>
                <a:hlinkClick r:id="rId7"/>
              </a:rPr>
              <a:t>https://forms.gle/pChmChS5VLR4FHQE9</a:t>
            </a:r>
            <a:r>
              <a:rPr lang="en" sz="1800">
                <a:solidFill>
                  <a:schemeClr val="dk2"/>
                </a:solidFill>
              </a:rPr>
              <a:t> </a:t>
            </a:r>
            <a:endParaRPr sz="1800">
              <a:solidFill>
                <a:schemeClr val="dk2"/>
              </a:solidFill>
            </a:endParaRPr>
          </a:p>
        </p:txBody>
      </p:sp>
      <p:sp>
        <p:nvSpPr>
          <p:cNvPr id="424" name="Google Shape;424;p76"/>
          <p:cNvSpPr txBox="1"/>
          <p:nvPr/>
        </p:nvSpPr>
        <p:spPr>
          <a:xfrm>
            <a:off x="2035075" y="3255550"/>
            <a:ext cx="23265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Quiz</a:t>
            </a:r>
            <a:endParaRPr b="1" sz="1800">
              <a:solidFill>
                <a:schemeClr val="dk2"/>
              </a:solidFill>
            </a:endParaRPr>
          </a:p>
          <a:p>
            <a:pPr indent="0" lvl="0" marL="0" rtl="0" algn="l">
              <a:spcBef>
                <a:spcPts val="0"/>
              </a:spcBef>
              <a:spcAft>
                <a:spcPts val="0"/>
              </a:spcAft>
              <a:buNone/>
            </a:pPr>
            <a:r>
              <a:rPr lang="en" sz="1800" u="sng">
                <a:solidFill>
                  <a:schemeClr val="hlink"/>
                </a:solidFill>
                <a:hlinkClick r:id="rId8"/>
              </a:rPr>
              <a:t>https://forms.gle/H6naog7cx4fjMfEU7</a:t>
            </a:r>
            <a:r>
              <a:rPr lang="en" sz="1800">
                <a:solidFill>
                  <a:schemeClr val="dk2"/>
                </a:solidFill>
              </a:rPr>
              <a:t>  </a:t>
            </a:r>
            <a:endParaRPr sz="1800">
              <a:solidFill>
                <a:schemeClr val="dk2"/>
              </a:solidFill>
            </a:endParaRPr>
          </a:p>
        </p:txBody>
      </p:sp>
      <p:pic>
        <p:nvPicPr>
          <p:cNvPr id="425" name="Google Shape;425;p76"/>
          <p:cNvPicPr preferRelativeResize="0"/>
          <p:nvPr/>
        </p:nvPicPr>
        <p:blipFill>
          <a:blip r:embed="rId9">
            <a:alphaModFix/>
          </a:blip>
          <a:stretch>
            <a:fillRect/>
          </a:stretch>
        </p:blipFill>
        <p:spPr>
          <a:xfrm>
            <a:off x="6698525" y="3137525"/>
            <a:ext cx="1823125" cy="1823125"/>
          </a:xfrm>
          <a:prstGeom prst="rect">
            <a:avLst/>
          </a:prstGeom>
          <a:noFill/>
          <a:ln>
            <a:noFill/>
          </a:ln>
        </p:spPr>
      </p:pic>
      <p:pic>
        <p:nvPicPr>
          <p:cNvPr id="426" name="Google Shape;426;p76"/>
          <p:cNvPicPr preferRelativeResize="0"/>
          <p:nvPr/>
        </p:nvPicPr>
        <p:blipFill>
          <a:blip r:embed="rId10">
            <a:alphaModFix/>
          </a:blip>
          <a:stretch>
            <a:fillRect/>
          </a:stretch>
        </p:blipFill>
        <p:spPr>
          <a:xfrm>
            <a:off x="152400" y="3209250"/>
            <a:ext cx="1730275" cy="1730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412163" y="152400"/>
            <a:ext cx="4031637" cy="4346675"/>
          </a:xfrm>
          <a:prstGeom prst="rect">
            <a:avLst/>
          </a:prstGeom>
          <a:noFill/>
          <a:ln>
            <a:noFill/>
          </a:ln>
        </p:spPr>
      </p:pic>
      <p:pic>
        <p:nvPicPr>
          <p:cNvPr id="91" name="Google Shape;91;p19"/>
          <p:cNvPicPr preferRelativeResize="0"/>
          <p:nvPr/>
        </p:nvPicPr>
        <p:blipFill>
          <a:blip r:embed="rId4">
            <a:alphaModFix/>
          </a:blip>
          <a:stretch>
            <a:fillRect/>
          </a:stretch>
        </p:blipFill>
        <p:spPr>
          <a:xfrm>
            <a:off x="4850799" y="152400"/>
            <a:ext cx="4293201" cy="4346674"/>
          </a:xfrm>
          <a:prstGeom prst="rect">
            <a:avLst/>
          </a:prstGeom>
          <a:noFill/>
          <a:ln>
            <a:noFill/>
          </a:ln>
        </p:spPr>
      </p:pic>
      <p:pic>
        <p:nvPicPr>
          <p:cNvPr id="92" name="Google Shape;92;p19"/>
          <p:cNvPicPr preferRelativeResize="0"/>
          <p:nvPr/>
        </p:nvPicPr>
        <p:blipFill>
          <a:blip r:embed="rId5">
            <a:alphaModFix/>
          </a:blip>
          <a:stretch>
            <a:fillRect/>
          </a:stretch>
        </p:blipFill>
        <p:spPr>
          <a:xfrm>
            <a:off x="152400" y="4337150"/>
            <a:ext cx="4551150" cy="71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Note</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solidFill>
                  <a:schemeClr val="accent2"/>
                </a:solidFill>
                <a:highlight>
                  <a:srgbClr val="FFFFFF"/>
                </a:highlight>
                <a:latin typeface="Roboto"/>
                <a:ea typeface="Roboto"/>
                <a:cs typeface="Roboto"/>
                <a:sym typeface="Roboto"/>
              </a:rPr>
              <a:t>Many machine learning models, including neural networks prefer the values they work with to be </a:t>
            </a:r>
            <a:r>
              <a:rPr b="1" lang="en" sz="2400">
                <a:solidFill>
                  <a:schemeClr val="accent2"/>
                </a:solidFill>
                <a:highlight>
                  <a:srgbClr val="FFFFFF"/>
                </a:highlight>
                <a:latin typeface="Roboto"/>
                <a:ea typeface="Roboto"/>
                <a:cs typeface="Roboto"/>
                <a:sym typeface="Roboto"/>
              </a:rPr>
              <a:t>between 0 and 1</a:t>
            </a:r>
            <a:r>
              <a:rPr lang="en" sz="2400">
                <a:solidFill>
                  <a:schemeClr val="accent2"/>
                </a:solidFill>
                <a:highlight>
                  <a:srgbClr val="FFFFFF"/>
                </a:highlight>
                <a:latin typeface="Roboto"/>
                <a:ea typeface="Roboto"/>
                <a:cs typeface="Roboto"/>
                <a:sym typeface="Roboto"/>
              </a:rPr>
              <a:t>. One of the most common preprocessing steps for working with images is to </a:t>
            </a:r>
            <a:r>
              <a:rPr b="1" lang="en" sz="2400">
                <a:solidFill>
                  <a:schemeClr val="accent2"/>
                </a:solidFill>
                <a:highlight>
                  <a:srgbClr val="FFFFFF"/>
                </a:highlight>
                <a:latin typeface="Roboto"/>
                <a:ea typeface="Roboto"/>
                <a:cs typeface="Roboto"/>
                <a:sym typeface="Roboto"/>
              </a:rPr>
              <a:t>scale</a:t>
            </a:r>
            <a:r>
              <a:rPr lang="en" sz="2400">
                <a:solidFill>
                  <a:schemeClr val="accent2"/>
                </a:solidFill>
                <a:highlight>
                  <a:srgbClr val="FFFFFF"/>
                </a:highlight>
                <a:latin typeface="Roboto"/>
                <a:ea typeface="Roboto"/>
                <a:cs typeface="Roboto"/>
                <a:sym typeface="Roboto"/>
              </a:rPr>
              <a:t> (also referred to as </a:t>
            </a:r>
            <a:r>
              <a:rPr b="1" lang="en" sz="2400">
                <a:solidFill>
                  <a:schemeClr val="accent2"/>
                </a:solidFill>
                <a:highlight>
                  <a:srgbClr val="FFFFFF"/>
                </a:highlight>
                <a:latin typeface="Roboto"/>
                <a:ea typeface="Roboto"/>
                <a:cs typeface="Roboto"/>
                <a:sym typeface="Roboto"/>
              </a:rPr>
              <a:t>normalize</a:t>
            </a:r>
            <a:r>
              <a:rPr lang="en" sz="2400">
                <a:solidFill>
                  <a:schemeClr val="accent2"/>
                </a:solidFill>
                <a:highlight>
                  <a:srgbClr val="FFFFFF"/>
                </a:highlight>
                <a:latin typeface="Roboto"/>
                <a:ea typeface="Roboto"/>
                <a:cs typeface="Roboto"/>
                <a:sym typeface="Roboto"/>
              </a:rPr>
              <a:t>) their pixel values by dividing the image arrays by 255.</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152400" y="152400"/>
            <a:ext cx="8555021"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